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1pPr>
    <a:lvl2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2pPr>
    <a:lvl3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3pPr>
    <a:lvl4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4pPr>
    <a:lvl5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5pPr>
    <a:lvl6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6pPr>
    <a:lvl7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7pPr>
    <a:lvl8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8pPr>
    <a:lvl9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 Heij-Kaplińska Jolanta" initials="DHJ" lastIdx="1" clrIdx="0">
    <p:extLst>
      <p:ext uri="{19B8F6BF-5375-455C-9EA6-DF929625EA0E}">
        <p15:presenceInfo xmlns:p15="http://schemas.microsoft.com/office/powerpoint/2012/main" userId="S-1-5-21-2099400483-3488309164-893196089-452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wholeTbl>
    <a:band2H>
      <a:tcTxStyle/>
      <a:tcStyle>
        <a:tcBdr/>
        <a:fill>
          <a:solidFill>
            <a:srgbClr val="E6E1C6">
              <a:alpha val="19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solidFill>
                <a:srgbClr val="766246"/>
              </a:solidFill>
              <a:prstDash val="solid"/>
              <a:miter lim="400000"/>
            </a:ln>
          </a:left>
          <a:right>
            <a:ln w="12700" cap="flat">
              <a:solidFill>
                <a:srgbClr val="766246"/>
              </a:solidFill>
              <a:prstDash val="solid"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firstCol>
    <a:lastRow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E8E4D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A7A69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8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FFFCF2"/>
      </a:tcTxStyle>
      <a:tcStyle>
        <a:tcBdr>
          <a:left>
            <a:ln w="12700" cap="flat">
              <a:solidFill>
                <a:srgbClr val="A7A698"/>
              </a:solidFill>
              <a:prstDash val="solid"/>
              <a:miter lim="400000"/>
            </a:ln>
          </a:left>
          <a:right>
            <a:ln w="12700" cap="flat">
              <a:solidFill>
                <a:srgbClr val="4C4F57"/>
              </a:solidFill>
              <a:prstDash val="solid"/>
              <a:miter lim="400000"/>
            </a:ln>
          </a:right>
          <a:top>
            <a:ln w="12700" cap="flat">
              <a:solidFill>
                <a:srgbClr val="727264"/>
              </a:solidFill>
              <a:prstDash val="solid"/>
              <a:miter lim="400000"/>
            </a:ln>
          </a:top>
          <a:bottom>
            <a:ln w="12700" cap="flat">
              <a:solidFill>
                <a:srgbClr val="727264"/>
              </a:solidFill>
              <a:prstDash val="solid"/>
              <a:miter lim="400000"/>
            </a:ln>
          </a:bottom>
          <a:insideH>
            <a:ln w="12700" cap="flat">
              <a:solidFill>
                <a:srgbClr val="727264"/>
              </a:solidFill>
              <a:prstDash val="solid"/>
              <a:miter lim="400000"/>
            </a:ln>
          </a:insideH>
          <a:insideV>
            <a:ln w="12700" cap="flat">
              <a:solidFill>
                <a:srgbClr val="72726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C4F57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4C4F57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29A85"/>
              </a:solidFill>
              <a:prstDash val="solid"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3030"/>
              </a:solidFill>
              <a:prstDash val="solid"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49424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solidFill>
                <a:srgbClr val="F1EEE5"/>
              </a:solidFill>
              <a:prstDash val="solid"/>
              <a:miter lim="400000"/>
            </a:ln>
          </a:bottom>
          <a:insideH>
            <a:ln w="12700" cap="flat">
              <a:solidFill>
                <a:srgbClr val="D9CF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Baskerville"/>
          <a:ea typeface="Baskerville"/>
          <a:cs typeface="Baskerville"/>
        </a:font>
        <a:srgbClr val="5F5857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CBC7C7"/>
          </a:solidFill>
        </a:fill>
      </a:tcStyle>
    </a:wholeTbl>
    <a:band2H>
      <a:tcTxStyle/>
      <a:tcStyle>
        <a:tcBdr/>
        <a:fill>
          <a:solidFill>
            <a:srgbClr val="DED9DA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5F5857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64999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A09C9C"/>
              </a:solidFill>
              <a:prstDash val="solid"/>
              <a:miter lim="400000"/>
            </a:ln>
          </a:left>
          <a:right>
            <a:ln w="12700" cap="flat">
              <a:solidFill>
                <a:srgbClr val="A09C9C"/>
              </a:solidFill>
              <a:prstDash val="solid"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solidFill>
                <a:srgbClr val="A09C9C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905000" y="2857500"/>
            <a:ext cx="20574000" cy="45339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05000" y="7531100"/>
            <a:ext cx="20574000" cy="1727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8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0" algn="ctr">
              <a:spcBef>
                <a:spcPts val="0"/>
              </a:spcBef>
              <a:buSzTx/>
              <a:buNone/>
              <a:defRPr sz="58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58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58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0" algn="ctr">
              <a:spcBef>
                <a:spcPts val="0"/>
              </a:spcBef>
              <a:buSzTx/>
              <a:buNone/>
              <a:defRPr sz="58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5917" y="13017500"/>
            <a:ext cx="486766" cy="4006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Vintage photo of a small lake surrounded by trees"/>
          <p:cNvSpPr>
            <a:spLocks noGrp="1"/>
          </p:cNvSpPr>
          <p:nvPr>
            <p:ph type="pic" idx="21"/>
          </p:nvPr>
        </p:nvSpPr>
        <p:spPr>
          <a:xfrm>
            <a:off x="0" y="-2311400"/>
            <a:ext cx="24384000" cy="183448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ntage portrait photo of a young child with a hat smiling"/>
          <p:cNvSpPr>
            <a:spLocks noGrp="1"/>
          </p:cNvSpPr>
          <p:nvPr>
            <p:ph type="pic" idx="21"/>
          </p:nvPr>
        </p:nvSpPr>
        <p:spPr>
          <a:xfrm>
            <a:off x="7010400" y="863600"/>
            <a:ext cx="10378979" cy="1297583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905000" y="8953500"/>
            <a:ext cx="20574000" cy="21463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05000" y="11074400"/>
            <a:ext cx="20574000" cy="1854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8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0" algn="ctr">
              <a:spcBef>
                <a:spcPts val="0"/>
              </a:spcBef>
              <a:buSzTx/>
              <a:buNone/>
              <a:defRPr sz="58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58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58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0" algn="ctr">
              <a:spcBef>
                <a:spcPts val="0"/>
              </a:spcBef>
              <a:buSzTx/>
              <a:buNone/>
              <a:defRPr sz="58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5917" y="13017500"/>
            <a:ext cx="486766" cy="4006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905000" y="4584700"/>
            <a:ext cx="20574000" cy="4533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5917" y="13017500"/>
            <a:ext cx="486766" cy="4006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905000" y="3898900"/>
            <a:ext cx="20574000" cy="80391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Vintage portrait photo of a young child with a hat smiling"/>
          <p:cNvSpPr>
            <a:spLocks noGrp="1"/>
          </p:cNvSpPr>
          <p:nvPr>
            <p:ph type="pic" sz="quarter" idx="21"/>
          </p:nvPr>
        </p:nvSpPr>
        <p:spPr>
          <a:xfrm>
            <a:off x="15849600" y="3937000"/>
            <a:ext cx="6345534" cy="793321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905000" y="3911600"/>
            <a:ext cx="12839700" cy="8001000"/>
          </a:xfrm>
          <a:prstGeom prst="rect">
            <a:avLst/>
          </a:prstGeom>
        </p:spPr>
        <p:txBody>
          <a:bodyPr/>
          <a:lstStyle>
            <a:lvl1pPr>
              <a:spcBef>
                <a:spcPts val="5300"/>
              </a:spcBef>
              <a:defRPr sz="4600"/>
            </a:lvl1pPr>
            <a:lvl2pPr>
              <a:spcBef>
                <a:spcPts val="5300"/>
              </a:spcBef>
              <a:defRPr sz="4600"/>
            </a:lvl2pPr>
            <a:lvl3pPr>
              <a:spcBef>
                <a:spcPts val="5300"/>
              </a:spcBef>
              <a:defRPr sz="4600"/>
            </a:lvl3pPr>
            <a:lvl4pPr>
              <a:spcBef>
                <a:spcPts val="5300"/>
              </a:spcBef>
              <a:defRPr sz="4600"/>
            </a:lvl4pPr>
            <a:lvl5pPr>
              <a:spcBef>
                <a:spcPts val="5300"/>
              </a:spcBef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905000" y="3911600"/>
            <a:ext cx="12839700" cy="8001000"/>
          </a:xfrm>
          <a:prstGeom prst="rect">
            <a:avLst/>
          </a:prstGeom>
        </p:spPr>
        <p:txBody>
          <a:bodyPr/>
          <a:lstStyle>
            <a:lvl1pPr>
              <a:spcBef>
                <a:spcPts val="5300"/>
              </a:spcBef>
              <a:defRPr sz="4600"/>
            </a:lvl1pPr>
            <a:lvl2pPr>
              <a:spcBef>
                <a:spcPts val="5300"/>
              </a:spcBef>
              <a:defRPr sz="4600"/>
            </a:lvl2pPr>
            <a:lvl3pPr>
              <a:spcBef>
                <a:spcPts val="5300"/>
              </a:spcBef>
              <a:defRPr sz="4600"/>
            </a:lvl3pPr>
            <a:lvl4pPr>
              <a:spcBef>
                <a:spcPts val="5300"/>
              </a:spcBef>
              <a:defRPr sz="4600"/>
            </a:lvl4pPr>
            <a:lvl5pPr>
              <a:spcBef>
                <a:spcPts val="5300"/>
              </a:spcBef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Vintage photo of a small lake surrounded by trees"/>
          <p:cNvSpPr>
            <a:spLocks noGrp="1"/>
          </p:cNvSpPr>
          <p:nvPr>
            <p:ph type="pic" idx="21"/>
          </p:nvPr>
        </p:nvSpPr>
        <p:spPr>
          <a:xfrm>
            <a:off x="965200" y="1320800"/>
            <a:ext cx="14686310" cy="11049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Vintage portrait photo of a young child with a hat smiling"/>
          <p:cNvSpPr>
            <a:spLocks noGrp="1"/>
          </p:cNvSpPr>
          <p:nvPr>
            <p:ph type="pic" sz="quarter" idx="22"/>
          </p:nvPr>
        </p:nvSpPr>
        <p:spPr>
          <a:xfrm>
            <a:off x="16467394" y="5783858"/>
            <a:ext cx="6680201" cy="8267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Vintage photo of a locomotive"/>
          <p:cNvSpPr>
            <a:spLocks noGrp="1"/>
          </p:cNvSpPr>
          <p:nvPr>
            <p:ph type="pic" sz="quarter" idx="23"/>
          </p:nvPr>
        </p:nvSpPr>
        <p:spPr>
          <a:xfrm>
            <a:off x="16503113" y="1244600"/>
            <a:ext cx="6739524" cy="430957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90400" y="12661900"/>
            <a:ext cx="419100" cy="457200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2374900" y="5956300"/>
            <a:ext cx="19621500" cy="1066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5300"/>
              </a:spcBef>
              <a:buSzTx/>
              <a:buNone/>
              <a:defRPr sz="6600" i="1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112" name="-Johnny Appleseed"/>
          <p:cNvSpPr txBox="1">
            <a:spLocks noGrp="1"/>
          </p:cNvSpPr>
          <p:nvPr>
            <p:ph type="body" sz="quarter" idx="22"/>
          </p:nvPr>
        </p:nvSpPr>
        <p:spPr>
          <a:xfrm>
            <a:off x="2374900" y="8953500"/>
            <a:ext cx="19621500" cy="762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solidFill>
                  <a:srgbClr val="A29A85"/>
                </a:solidFill>
              </a:defRPr>
            </a:lvl1pPr>
          </a:lstStyle>
          <a:p>
            <a:r>
              <a:t>-Johnny Appleseed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905000" y="1778000"/>
            <a:ext cx="20574000" cy="10147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905000" y="762000"/>
            <a:ext cx="20574000" cy="2603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76100" y="126619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7" r:id="rId7"/>
    <p:sldLayoutId id="2147483659" r:id="rId8"/>
    <p:sldLayoutId id="2147483660" r:id="rId9"/>
    <p:sldLayoutId id="2147483661" r:id="rId10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5600" b="0" i="0" u="none" strike="noStrike" cap="none" spc="0" baseline="0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1pPr>
      <a:lvl2pPr marL="1270000" marR="0" indent="-6350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5600" b="0" i="0" u="none" strike="noStrike" cap="none" spc="0" baseline="0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2pPr>
      <a:lvl3pPr marL="1905000" marR="0" indent="-6350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5600" b="0" i="0" u="none" strike="noStrike" cap="none" spc="0" baseline="0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3pPr>
      <a:lvl4pPr marL="2540000" marR="0" indent="-6350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5600" b="0" i="0" u="none" strike="noStrike" cap="none" spc="0" baseline="0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4pPr>
      <a:lvl5pPr marL="3175000" marR="0" indent="-6350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5600" b="0" i="0" u="none" strike="noStrike" cap="none" spc="0" baseline="0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5pPr>
      <a:lvl6pPr marL="3810000" marR="0" indent="-6350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5600" b="0" i="0" u="none" strike="noStrike" cap="none" spc="0" baseline="0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6pPr>
      <a:lvl7pPr marL="4445000" marR="0" indent="-6350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5600" b="0" i="0" u="none" strike="noStrike" cap="none" spc="0" baseline="0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7pPr>
      <a:lvl8pPr marL="5080000" marR="0" indent="-6350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5600" b="0" i="0" u="none" strike="noStrike" cap="none" spc="0" baseline="0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8pPr>
      <a:lvl9pPr marL="5715000" marR="0" indent="-6350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5600" b="0" i="0" u="none" strike="noStrike" cap="none" spc="0" baseline="0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Interim measures under focus…"/>
          <p:cNvGrpSpPr/>
          <p:nvPr/>
        </p:nvGrpSpPr>
        <p:grpSpPr>
          <a:xfrm>
            <a:off x="2374900" y="4648846"/>
            <a:ext cx="19685000" cy="3783308"/>
            <a:chOff x="0" y="0"/>
            <a:chExt cx="19685000" cy="3783306"/>
          </a:xfrm>
        </p:grpSpPr>
        <p:sp>
          <p:nvSpPr>
            <p:cNvPr id="138" name="Interim measures under focus…"/>
            <p:cNvSpPr txBox="1">
              <a:spLocks noGrp="1"/>
            </p:cNvSpPr>
            <p:nvPr>
              <p:ph type="body" idx="21"/>
            </p:nvPr>
          </p:nvSpPr>
          <p:spPr>
            <a:xfrm>
              <a:off x="31750" y="31750"/>
              <a:ext cx="19621500" cy="3719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spcBef>
                  <a:spcPts val="0"/>
                </a:spcBef>
                <a:defRPr sz="10800">
                  <a:latin typeface="+mn-lt"/>
                  <a:ea typeface="+mn-ea"/>
                  <a:cs typeface="+mn-cs"/>
                  <a:sym typeface="Copperplate"/>
                </a:defRPr>
              </a:pPr>
              <a:r>
                <a:t>Interim measures under focus</a:t>
              </a:r>
            </a:p>
            <a:p>
              <a:pPr algn="ctr">
                <a:spcBef>
                  <a:spcPts val="0"/>
                </a:spcBef>
                <a:defRPr sz="5800">
                  <a:latin typeface="+mn-lt"/>
                  <a:ea typeface="+mn-ea"/>
                  <a:cs typeface="+mn-cs"/>
                  <a:sym typeface="Copperplate"/>
                </a:defRPr>
              </a:pPr>
              <a:r>
                <a:t>A Judge’s perspective </a:t>
              </a:r>
            </a:p>
          </p:txBody>
        </p:sp>
        <p:pic>
          <p:nvPicPr>
            <p:cNvPr id="137" name="Interim measures under focus… Interim measures under focusA Judge’s perspective " descr="Interim measures under focus… Interim measures under focusA Judge’s perspective 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9685000" cy="3783307"/>
            </a:xfrm>
            <a:prstGeom prst="rect">
              <a:avLst/>
            </a:prstGeom>
            <a:effectLst/>
          </p:spPr>
        </p:pic>
      </p:grpSp>
      <p:grpSp>
        <p:nvGrpSpPr>
          <p:cNvPr id="142" name="Jolanta de Heij-Kaplińska…"/>
          <p:cNvGrpSpPr/>
          <p:nvPr/>
        </p:nvGrpSpPr>
        <p:grpSpPr>
          <a:xfrm>
            <a:off x="2343150" y="8921750"/>
            <a:ext cx="19685000" cy="4279900"/>
            <a:chOff x="0" y="0"/>
            <a:chExt cx="19685000" cy="4279900"/>
          </a:xfrm>
        </p:grpSpPr>
        <p:sp>
          <p:nvSpPr>
            <p:cNvPr id="141" name="Jolanta de Heij-Kaplińska…"/>
            <p:cNvSpPr txBox="1">
              <a:spLocks noGrp="1"/>
            </p:cNvSpPr>
            <p:nvPr>
              <p:ph type="body" idx="22"/>
            </p:nvPr>
          </p:nvSpPr>
          <p:spPr>
            <a:xfrm>
              <a:off x="31750" y="31750"/>
              <a:ext cx="19621500" cy="421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t>Jolanta de Heij-Kaplińska</a:t>
              </a:r>
            </a:p>
            <a:p>
              <a:pPr algn="ctr">
                <a:spcBef>
                  <a:spcPts val="0"/>
                </a:spcBef>
              </a:pPr>
              <a:r>
                <a:t>Judge at the Court of Appeal of Warsaw</a:t>
              </a:r>
            </a:p>
            <a:p>
              <a:pPr algn="ctr">
                <a:spcBef>
                  <a:spcPts val="0"/>
                </a:spcBef>
              </a:pPr>
              <a:r>
                <a:t>Poland </a:t>
              </a:r>
            </a:p>
            <a:p>
              <a:pPr algn="ctr">
                <a:spcBef>
                  <a:spcPts val="0"/>
                </a:spcBef>
              </a:pPr>
              <a:endParaRPr/>
            </a:p>
            <a:p>
              <a:pPr algn="ctr">
                <a:spcBef>
                  <a:spcPts val="0"/>
                </a:spcBef>
                <a:defRPr i="1"/>
              </a:pPr>
              <a:r>
                <a:t>IP Case Law Conference 2026, Alicante 21-22 May 2026 </a:t>
              </a:r>
            </a:p>
          </p:txBody>
        </p:sp>
        <p:pic>
          <p:nvPicPr>
            <p:cNvPr id="140" name="Jolanta de Heij-Kaplińska… Jolanta de Heij-KaplińskaJudge at the Court of Appeal of WarsawPoland IP Case Law Conference 2026, Alicante 21-22 May 2026 " descr="Jolanta de Heij-Kaplińska… Jolanta de Heij-KaplińskaJudge at the Court of Appeal of WarsawPoland IP Case Law Conference 2026, Alicante 21-22 May 2026 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9685000" cy="42799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8F5F283-5D71-48A5-B161-3E840AF23B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35145" y="6490409"/>
            <a:ext cx="19621500" cy="1118255"/>
          </a:xfrm>
        </p:spPr>
        <p:txBody>
          <a:bodyPr/>
          <a:lstStyle/>
          <a:p>
            <a:r>
              <a:rPr lang="pl-PL" b="1" i="0" dirty="0" err="1">
                <a:latin typeface="Baskerville"/>
              </a:rPr>
              <a:t>Thank</a:t>
            </a:r>
            <a:r>
              <a:rPr lang="pl-PL" b="1" i="0" dirty="0">
                <a:latin typeface="Baskerville"/>
              </a:rPr>
              <a:t> </a:t>
            </a:r>
            <a:r>
              <a:rPr lang="pl-PL" b="1" i="0" dirty="0" err="1">
                <a:latin typeface="Baskerville"/>
              </a:rPr>
              <a:t>you</a:t>
            </a:r>
            <a:r>
              <a:rPr lang="pl-PL" b="1" i="0" dirty="0">
                <a:latin typeface="Baskerville"/>
              </a:rPr>
              <a:t> for </a:t>
            </a:r>
            <a:r>
              <a:rPr lang="pl-PL" b="1" i="0" dirty="0" err="1">
                <a:latin typeface="Baskerville"/>
              </a:rPr>
              <a:t>your</a:t>
            </a:r>
            <a:r>
              <a:rPr lang="pl-PL" b="1" i="0" dirty="0">
                <a:latin typeface="Baskerville"/>
              </a:rPr>
              <a:t> </a:t>
            </a:r>
            <a:r>
              <a:rPr lang="pl-PL" b="1" i="0" dirty="0" err="1">
                <a:latin typeface="Baskerville"/>
              </a:rPr>
              <a:t>attention</a:t>
            </a:r>
            <a:r>
              <a:rPr lang="pl-PL" b="1" i="0" dirty="0">
                <a:latin typeface="Baskervill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41370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Interim measures under focus"/>
          <p:cNvSpPr txBox="1">
            <a:spLocks noGrp="1"/>
          </p:cNvSpPr>
          <p:nvPr>
            <p:ph type="title"/>
          </p:nvPr>
        </p:nvSpPr>
        <p:spPr>
          <a:xfrm>
            <a:off x="1905000" y="2256473"/>
            <a:ext cx="20574000" cy="2603501"/>
          </a:xfrm>
          <a:prstGeom prst="rect">
            <a:avLst/>
          </a:prstGeom>
        </p:spPr>
        <p:txBody>
          <a:bodyPr/>
          <a:lstStyle/>
          <a:p>
            <a:pPr>
              <a:defRPr sz="5800"/>
            </a:pPr>
            <a:r>
              <a:rPr b="1" dirty="0">
                <a:solidFill>
                  <a:srgbClr val="000000"/>
                </a:solidFill>
                <a:latin typeface="Baskerville"/>
              </a:rPr>
              <a:t>Interim measures under focus</a:t>
            </a:r>
          </a:p>
          <a:p>
            <a:pPr>
              <a:defRPr sz="5800"/>
            </a:pPr>
            <a:endParaRPr dirty="0"/>
          </a:p>
        </p:txBody>
      </p:sp>
      <p:sp>
        <p:nvSpPr>
          <p:cNvPr id="145" name="focus on legal framework…"/>
          <p:cNvSpPr txBox="1">
            <a:spLocks noGrp="1"/>
          </p:cNvSpPr>
          <p:nvPr>
            <p:ph type="body" sz="half" idx="1"/>
          </p:nvPr>
        </p:nvSpPr>
        <p:spPr>
          <a:xfrm>
            <a:off x="1905000" y="3911600"/>
            <a:ext cx="20574000" cy="6772442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000000"/>
                </a:solidFill>
              </a:rPr>
              <a:t>focus on </a:t>
            </a:r>
            <a:r>
              <a:rPr lang="pl-PL" dirty="0">
                <a:solidFill>
                  <a:srgbClr val="000000"/>
                </a:solidFill>
              </a:rPr>
              <a:t>the </a:t>
            </a:r>
            <a:r>
              <a:rPr dirty="0">
                <a:solidFill>
                  <a:srgbClr val="000000"/>
                </a:solidFill>
              </a:rPr>
              <a:t>legal framework </a:t>
            </a:r>
          </a:p>
          <a:p>
            <a:r>
              <a:rPr dirty="0">
                <a:solidFill>
                  <a:srgbClr val="000000"/>
                </a:solidFill>
              </a:rPr>
              <a:t>focus on </a:t>
            </a:r>
            <a:r>
              <a:rPr lang="pl-PL" dirty="0">
                <a:solidFill>
                  <a:srgbClr val="000000"/>
                </a:solidFill>
              </a:rPr>
              <a:t>the </a:t>
            </a:r>
            <a:r>
              <a:rPr dirty="0">
                <a:solidFill>
                  <a:srgbClr val="000000"/>
                </a:solidFill>
              </a:rPr>
              <a:t>facts </a:t>
            </a:r>
          </a:p>
          <a:p>
            <a:r>
              <a:rPr dirty="0">
                <a:solidFill>
                  <a:srgbClr val="000000"/>
                </a:solidFill>
              </a:rPr>
              <a:t>focus on the arguments </a:t>
            </a:r>
          </a:p>
          <a:p>
            <a:r>
              <a:rPr dirty="0">
                <a:solidFill>
                  <a:srgbClr val="000000"/>
                </a:solidFill>
              </a:rPr>
              <a:t>the global assessment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Interim measures under focus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800"/>
            </a:pPr>
            <a:r>
              <a:rPr b="1" dirty="0">
                <a:solidFill>
                  <a:srgbClr val="000000"/>
                </a:solidFill>
                <a:latin typeface="Baskerville"/>
              </a:rPr>
              <a:t>Interim measures under focus</a:t>
            </a:r>
          </a:p>
          <a:p>
            <a:pPr>
              <a:defRPr sz="5600" b="1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u="sng" dirty="0">
                <a:solidFill>
                  <a:srgbClr val="000000"/>
                </a:solidFill>
                <a:latin typeface="Baskerville"/>
              </a:rPr>
              <a:t>on </a:t>
            </a:r>
            <a:r>
              <a:rPr lang="pl-PL" u="sng" dirty="0">
                <a:solidFill>
                  <a:srgbClr val="000000"/>
                </a:solidFill>
                <a:latin typeface="Baskerville"/>
              </a:rPr>
              <a:t>the </a:t>
            </a:r>
            <a:r>
              <a:rPr u="sng" dirty="0">
                <a:solidFill>
                  <a:srgbClr val="000000"/>
                </a:solidFill>
                <a:latin typeface="Baskerville"/>
              </a:rPr>
              <a:t>legal framework</a:t>
            </a:r>
            <a:r>
              <a:rPr dirty="0">
                <a:solidFill>
                  <a:srgbClr val="000000"/>
                </a:solidFill>
                <a:latin typeface="Baskerville"/>
              </a:rPr>
              <a:t> </a:t>
            </a:r>
          </a:p>
        </p:txBody>
      </p:sp>
      <p:sp>
        <p:nvSpPr>
          <p:cNvPr id="148" name="Directive 2004/48/EC of the European Parlament and of the Council of 29 April 2004 on the enforcement property rights…"/>
          <p:cNvSpPr txBox="1">
            <a:spLocks noGrp="1"/>
          </p:cNvSpPr>
          <p:nvPr>
            <p:ph type="body" idx="1"/>
          </p:nvPr>
        </p:nvSpPr>
        <p:spPr>
          <a:xfrm>
            <a:off x="1905000" y="3434856"/>
            <a:ext cx="21364074" cy="100645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0850" indent="-450850" defTabSz="586104">
              <a:spcBef>
                <a:spcPts val="3700"/>
              </a:spcBef>
              <a:defRPr sz="3975"/>
            </a:pPr>
            <a:r>
              <a:rPr b="1" dirty="0">
                <a:solidFill>
                  <a:srgbClr val="000000"/>
                </a:solidFill>
              </a:rPr>
              <a:t>Directive 2004/48/EC</a:t>
            </a:r>
            <a:r>
              <a:rPr dirty="0">
                <a:solidFill>
                  <a:srgbClr val="000000"/>
                </a:solidFill>
              </a:rPr>
              <a:t> of the European </a:t>
            </a:r>
            <a:r>
              <a:rPr lang="pl-PL" dirty="0" err="1">
                <a:solidFill>
                  <a:srgbClr val="000000"/>
                </a:solidFill>
              </a:rPr>
              <a:t>Parliament</a:t>
            </a:r>
            <a:r>
              <a:rPr dirty="0">
                <a:solidFill>
                  <a:srgbClr val="000000"/>
                </a:solidFill>
              </a:rPr>
              <a:t> and of the Council of 29 April 2004 on the enforcement </a:t>
            </a:r>
            <a:r>
              <a:rPr lang="pl-PL" dirty="0">
                <a:solidFill>
                  <a:srgbClr val="000000"/>
                </a:solidFill>
              </a:rPr>
              <a:t>of </a:t>
            </a:r>
            <a:r>
              <a:rPr lang="pl-PL" dirty="0" err="1">
                <a:solidFill>
                  <a:srgbClr val="000000"/>
                </a:solidFill>
              </a:rPr>
              <a:t>intellectual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property rights</a:t>
            </a:r>
          </a:p>
          <a:p>
            <a:pPr marL="450850" indent="-450850" defTabSz="586104">
              <a:spcBef>
                <a:spcPts val="3700"/>
              </a:spcBef>
              <a:defRPr sz="3975" b="1"/>
            </a:pPr>
            <a:r>
              <a:rPr dirty="0">
                <a:solidFill>
                  <a:srgbClr val="000000"/>
                </a:solidFill>
              </a:rPr>
              <a:t>The national law: the Polish Code of Civil Procedure (KPC) </a:t>
            </a:r>
            <a:endParaRPr lang="pl-PL" dirty="0">
              <a:solidFill>
                <a:srgbClr val="000000"/>
              </a:solidFill>
            </a:endParaRPr>
          </a:p>
          <a:p>
            <a:pPr marL="0" indent="0" defTabSz="586104">
              <a:spcBef>
                <a:spcPts val="3700"/>
              </a:spcBef>
              <a:buNone/>
              <a:defRPr sz="3975" b="1"/>
            </a:pPr>
            <a:r>
              <a:rPr dirty="0">
                <a:solidFill>
                  <a:srgbClr val="000000"/>
                </a:solidFill>
              </a:rPr>
              <a:t>Section IV g Proceedings  in Intellectual Property Cases (art. 479 </a:t>
            </a:r>
            <a:r>
              <a:rPr baseline="31999" dirty="0">
                <a:solidFill>
                  <a:srgbClr val="000000"/>
                </a:solidFill>
              </a:rPr>
              <a:t>89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lang="pl-PL" dirty="0">
                <a:solidFill>
                  <a:srgbClr val="000000"/>
                </a:solidFill>
              </a:rPr>
              <a:t>– 479 </a:t>
            </a:r>
            <a:r>
              <a:rPr lang="pl-PL" baseline="31999" dirty="0">
                <a:solidFill>
                  <a:srgbClr val="000000"/>
                </a:solidFill>
              </a:rPr>
              <a:t>121 </a:t>
            </a:r>
            <a:r>
              <a:rPr dirty="0">
                <a:solidFill>
                  <a:srgbClr val="000000"/>
                </a:solidFill>
              </a:rPr>
              <a:t>KPC</a:t>
            </a:r>
            <a:r>
              <a:rPr lang="pl-PL" dirty="0">
                <a:solidFill>
                  <a:srgbClr val="000000"/>
                </a:solidFill>
              </a:rPr>
              <a:t>):</a:t>
            </a:r>
            <a:r>
              <a:rPr dirty="0">
                <a:solidFill>
                  <a:srgbClr val="000000"/>
                </a:solidFill>
              </a:rPr>
              <a:t> </a:t>
            </a:r>
          </a:p>
          <a:p>
            <a:pPr marL="1352550" lvl="2" indent="-450850" defTabSz="586104">
              <a:spcBef>
                <a:spcPts val="3700"/>
              </a:spcBef>
              <a:buChar char="➡"/>
              <a:defRPr sz="3975"/>
            </a:pPr>
            <a:r>
              <a:rPr b="1" dirty="0">
                <a:solidFill>
                  <a:srgbClr val="000000"/>
                </a:solidFill>
              </a:rPr>
              <a:t>securing of evidence in proceedings in intellectual property cases </a:t>
            </a:r>
            <a:r>
              <a:rPr dirty="0">
                <a:solidFill>
                  <a:srgbClr val="000000"/>
                </a:solidFill>
              </a:rPr>
              <a:t>(</a:t>
            </a:r>
            <a:r>
              <a:rPr dirty="0" err="1">
                <a:solidFill>
                  <a:srgbClr val="000000"/>
                </a:solidFill>
              </a:rPr>
              <a:t>Ar</a:t>
            </a:r>
            <a:r>
              <a:rPr lang="pl-PL" dirty="0" err="1">
                <a:solidFill>
                  <a:srgbClr val="000000"/>
                </a:solidFill>
              </a:rPr>
              <a:t>ti</a:t>
            </a:r>
            <a:r>
              <a:rPr dirty="0" err="1">
                <a:solidFill>
                  <a:srgbClr val="000000"/>
                </a:solidFill>
              </a:rPr>
              <a:t>cle</a:t>
            </a:r>
            <a:r>
              <a:rPr dirty="0">
                <a:solidFill>
                  <a:srgbClr val="000000"/>
                </a:solidFill>
              </a:rPr>
              <a:t> 479 </a:t>
            </a:r>
            <a:r>
              <a:rPr baseline="31999" dirty="0">
                <a:solidFill>
                  <a:srgbClr val="000000"/>
                </a:solidFill>
              </a:rPr>
              <a:t>96 </a:t>
            </a:r>
            <a:r>
              <a:rPr dirty="0">
                <a:solidFill>
                  <a:srgbClr val="000000"/>
                </a:solidFill>
              </a:rPr>
              <a:t>KPC = Article 7 Directive 2004/48/EC)</a:t>
            </a:r>
          </a:p>
          <a:p>
            <a:pPr marL="1352550" lvl="2" indent="-450850" defTabSz="586104">
              <a:spcBef>
                <a:spcPts val="3700"/>
              </a:spcBef>
              <a:buChar char="➡"/>
              <a:defRPr sz="3975"/>
            </a:pPr>
            <a:r>
              <a:rPr b="1" dirty="0">
                <a:solidFill>
                  <a:srgbClr val="000000"/>
                </a:solidFill>
              </a:rPr>
              <a:t>disclosure or release of evidence in proceedings in intellectual property cases</a:t>
            </a:r>
            <a:r>
              <a:rPr dirty="0">
                <a:solidFill>
                  <a:srgbClr val="000000"/>
                </a:solidFill>
              </a:rPr>
              <a:t> (</a:t>
            </a:r>
            <a:r>
              <a:rPr dirty="0" err="1">
                <a:solidFill>
                  <a:srgbClr val="000000"/>
                </a:solidFill>
              </a:rPr>
              <a:t>Ar</a:t>
            </a:r>
            <a:r>
              <a:rPr lang="pl-PL" dirty="0" err="1">
                <a:solidFill>
                  <a:srgbClr val="000000"/>
                </a:solidFill>
              </a:rPr>
              <a:t>ticle</a:t>
            </a:r>
            <a:r>
              <a:rPr dirty="0">
                <a:solidFill>
                  <a:srgbClr val="000000"/>
                </a:solidFill>
              </a:rPr>
              <a:t> 479</a:t>
            </a:r>
            <a:r>
              <a:rPr baseline="31999" dirty="0">
                <a:solidFill>
                  <a:srgbClr val="000000"/>
                </a:solidFill>
              </a:rPr>
              <a:t>106 </a:t>
            </a:r>
            <a:r>
              <a:rPr dirty="0">
                <a:solidFill>
                  <a:srgbClr val="000000"/>
                </a:solidFill>
              </a:rPr>
              <a:t>KPC = Article </a:t>
            </a:r>
            <a:r>
              <a:rPr lang="pl-PL" dirty="0">
                <a:solidFill>
                  <a:srgbClr val="000000"/>
                </a:solidFill>
              </a:rPr>
              <a:t>6 </a:t>
            </a:r>
            <a:r>
              <a:rPr dirty="0">
                <a:solidFill>
                  <a:srgbClr val="000000"/>
                </a:solidFill>
              </a:rPr>
              <a:t>Directive 2004/48/EC)</a:t>
            </a:r>
          </a:p>
          <a:p>
            <a:pPr marL="1352550" lvl="2" indent="-450850" defTabSz="586104">
              <a:spcBef>
                <a:spcPts val="3700"/>
              </a:spcBef>
              <a:buChar char="➡"/>
              <a:defRPr sz="3975"/>
            </a:pPr>
            <a:r>
              <a:rPr b="1" dirty="0">
                <a:solidFill>
                  <a:srgbClr val="000000"/>
                </a:solidFill>
              </a:rPr>
              <a:t>order to provide information in intellectual property cases </a:t>
            </a:r>
            <a:r>
              <a:rPr dirty="0">
                <a:solidFill>
                  <a:srgbClr val="000000"/>
                </a:solidFill>
              </a:rPr>
              <a:t>(Article 479</a:t>
            </a:r>
            <a:r>
              <a:rPr baseline="31999" dirty="0">
                <a:solidFill>
                  <a:srgbClr val="000000"/>
                </a:solidFill>
              </a:rPr>
              <a:t>112 </a:t>
            </a:r>
            <a:r>
              <a:rPr dirty="0">
                <a:solidFill>
                  <a:srgbClr val="000000"/>
                </a:solidFill>
              </a:rPr>
              <a:t>KPC = Article 8 Directive 2004/48/EC)</a:t>
            </a:r>
            <a:endParaRPr lang="pl-PL" dirty="0">
              <a:solidFill>
                <a:srgbClr val="000000"/>
              </a:solidFill>
            </a:endParaRPr>
          </a:p>
          <a:p>
            <a:pPr marL="266700" lvl="1" indent="0" defTabSz="586104">
              <a:spcBef>
                <a:spcPts val="3700"/>
              </a:spcBef>
              <a:buNone/>
              <a:defRPr sz="3975"/>
            </a:pPr>
            <a:r>
              <a:rPr lang="pl-PL" b="1" dirty="0">
                <a:solidFill>
                  <a:srgbClr val="000000"/>
                </a:solidFill>
              </a:rPr>
              <a:t>Second part Security for </a:t>
            </a:r>
            <a:r>
              <a:rPr lang="pl-PL" b="1" dirty="0" err="1">
                <a:solidFill>
                  <a:srgbClr val="000000"/>
                </a:solidFill>
              </a:rPr>
              <a:t>claims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procedure</a:t>
            </a:r>
            <a:r>
              <a:rPr lang="pl-PL" b="1" dirty="0">
                <a:solidFill>
                  <a:srgbClr val="000000"/>
                </a:solidFill>
              </a:rPr>
              <a:t> (</a:t>
            </a:r>
            <a:r>
              <a:rPr lang="pl-PL" b="1" dirty="0" err="1">
                <a:solidFill>
                  <a:srgbClr val="000000"/>
                </a:solidFill>
              </a:rPr>
              <a:t>Article</a:t>
            </a:r>
            <a:r>
              <a:rPr lang="pl-PL" b="1" dirty="0">
                <a:solidFill>
                  <a:srgbClr val="000000"/>
                </a:solidFill>
              </a:rPr>
              <a:t> 730 KPC) </a:t>
            </a:r>
            <a:r>
              <a:rPr lang="pl-PL" dirty="0">
                <a:solidFill>
                  <a:srgbClr val="000000"/>
                </a:solidFill>
              </a:rPr>
              <a:t>and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dirty="0" err="1">
                <a:solidFill>
                  <a:srgbClr val="000000"/>
                </a:solidFill>
              </a:rPr>
              <a:t>changes</a:t>
            </a:r>
            <a:r>
              <a:rPr lang="pl-PL" dirty="0">
                <a:solidFill>
                  <a:srgbClr val="000000"/>
                </a:solidFill>
              </a:rPr>
              <a:t> in the </a:t>
            </a:r>
            <a:r>
              <a:rPr lang="pl-PL" dirty="0" err="1">
                <a:solidFill>
                  <a:srgbClr val="000000"/>
                </a:solidFill>
              </a:rPr>
              <a:t>proceedings</a:t>
            </a:r>
            <a:r>
              <a:rPr lang="pl-PL" dirty="0">
                <a:solidFill>
                  <a:srgbClr val="000000"/>
                </a:solidFill>
              </a:rPr>
              <a:t> to </a:t>
            </a:r>
            <a:r>
              <a:rPr lang="pl-PL" dirty="0" err="1">
                <a:solidFill>
                  <a:srgbClr val="000000"/>
                </a:solidFill>
              </a:rPr>
              <a:t>secure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 err="1">
                <a:solidFill>
                  <a:srgbClr val="000000"/>
                </a:solidFill>
              </a:rPr>
              <a:t>claims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 intellectual property cases</a:t>
            </a:r>
            <a:r>
              <a:rPr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introduced</a:t>
            </a:r>
            <a:r>
              <a:rPr lang="pl-PL" b="1" dirty="0">
                <a:solidFill>
                  <a:srgbClr val="000000"/>
                </a:solidFill>
              </a:rPr>
              <a:t> by the </a:t>
            </a:r>
            <a:r>
              <a:rPr lang="pl-PL" b="1" dirty="0" err="1">
                <a:solidFill>
                  <a:srgbClr val="000000"/>
                </a:solidFill>
              </a:rPr>
              <a:t>Act</a:t>
            </a:r>
            <a:r>
              <a:rPr lang="pl-PL" b="1" dirty="0">
                <a:solidFill>
                  <a:srgbClr val="000000"/>
                </a:solidFill>
              </a:rPr>
              <a:t> of 9 March 2023 </a:t>
            </a:r>
            <a:r>
              <a:rPr b="1" dirty="0">
                <a:solidFill>
                  <a:srgbClr val="000000"/>
                </a:solidFill>
              </a:rPr>
              <a:t>(</a:t>
            </a:r>
            <a:r>
              <a:rPr dirty="0">
                <a:solidFill>
                  <a:srgbClr val="000000"/>
                </a:solidFill>
              </a:rPr>
              <a:t>Article 730</a:t>
            </a:r>
            <a:r>
              <a:rPr baseline="31999" dirty="0">
                <a:solidFill>
                  <a:srgbClr val="000000"/>
                </a:solidFill>
              </a:rPr>
              <a:t>1 </a:t>
            </a:r>
            <a:r>
              <a:rPr dirty="0">
                <a:solidFill>
                  <a:srgbClr val="000000"/>
                </a:solidFill>
              </a:rPr>
              <a:t>§1 </a:t>
            </a:r>
            <a:r>
              <a:rPr baseline="31999" dirty="0">
                <a:solidFill>
                  <a:srgbClr val="000000"/>
                </a:solidFill>
              </a:rPr>
              <a:t>1 </a:t>
            </a:r>
            <a:r>
              <a:rPr dirty="0">
                <a:solidFill>
                  <a:srgbClr val="000000"/>
                </a:solidFill>
              </a:rPr>
              <a:t>KPC, Article 736 §5 KPC, Article 755 §2 </a:t>
            </a:r>
            <a:r>
              <a:rPr baseline="31999" dirty="0">
                <a:solidFill>
                  <a:srgbClr val="000000"/>
                </a:solidFill>
              </a:rPr>
              <a:t>2 </a:t>
            </a:r>
            <a:r>
              <a:rPr lang="pl-PL" baseline="31999" dirty="0">
                <a:solidFill>
                  <a:srgbClr val="000000"/>
                </a:solidFill>
              </a:rPr>
              <a:t> </a:t>
            </a:r>
            <a:r>
              <a:rPr lang="pl-PL" dirty="0">
                <a:solidFill>
                  <a:srgbClr val="000000"/>
                </a:solidFill>
              </a:rPr>
              <a:t>i 2 </a:t>
            </a:r>
            <a:r>
              <a:rPr lang="pl-PL" baseline="31999" dirty="0">
                <a:solidFill>
                  <a:srgbClr val="000000"/>
                </a:solidFill>
              </a:rPr>
              <a:t>3</a:t>
            </a:r>
            <a:r>
              <a:rPr lang="pl-PL" dirty="0">
                <a:solidFill>
                  <a:srgbClr val="000000"/>
                </a:solidFill>
              </a:rPr>
              <a:t> K</a:t>
            </a:r>
            <a:r>
              <a:rPr dirty="0">
                <a:solidFill>
                  <a:srgbClr val="000000"/>
                </a:solidFill>
              </a:rPr>
              <a:t>PC)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Interim measures under focus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800"/>
            </a:pPr>
            <a:r>
              <a:rPr b="1" dirty="0">
                <a:solidFill>
                  <a:srgbClr val="000000"/>
                </a:solidFill>
                <a:latin typeface="Baskerville"/>
              </a:rPr>
              <a:t>Interim measures under focus</a:t>
            </a:r>
          </a:p>
          <a:p>
            <a:pPr>
              <a:spcBef>
                <a:spcPts val="4200"/>
              </a:spcBef>
              <a:defRPr sz="5600" b="1" u="sng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b="1" dirty="0">
                <a:solidFill>
                  <a:srgbClr val="000000"/>
                </a:solidFill>
                <a:latin typeface="Baskerville"/>
              </a:rPr>
              <a:t>on </a:t>
            </a:r>
            <a:r>
              <a:rPr lang="pl-PL" b="1" dirty="0">
                <a:solidFill>
                  <a:srgbClr val="000000"/>
                </a:solidFill>
                <a:latin typeface="Baskerville"/>
              </a:rPr>
              <a:t>the </a:t>
            </a:r>
            <a:r>
              <a:rPr b="1" dirty="0">
                <a:solidFill>
                  <a:srgbClr val="000000"/>
                </a:solidFill>
                <a:latin typeface="Baskerville"/>
              </a:rPr>
              <a:t>facts </a:t>
            </a:r>
          </a:p>
        </p:txBody>
      </p:sp>
      <p:sp>
        <p:nvSpPr>
          <p:cNvPr id="151" name="substantiation of the claim (different conditions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63550" indent="-463550" defTabSz="602615">
              <a:spcBef>
                <a:spcPts val="3000"/>
              </a:spcBef>
              <a:defRPr sz="4088" b="1"/>
            </a:pPr>
            <a:r>
              <a:rPr dirty="0">
                <a:solidFill>
                  <a:srgbClr val="000000"/>
                </a:solidFill>
              </a:rPr>
              <a:t>substantiation of the claim (different conditions) </a:t>
            </a:r>
          </a:p>
          <a:p>
            <a:pPr marL="463550" indent="-463550" defTabSz="602615">
              <a:spcBef>
                <a:spcPts val="3000"/>
              </a:spcBef>
              <a:defRPr sz="4088" b="1"/>
            </a:pPr>
            <a:r>
              <a:rPr dirty="0">
                <a:solidFill>
                  <a:srgbClr val="000000"/>
                </a:solidFill>
              </a:rPr>
              <a:t> legal interest (different demonstration</a:t>
            </a:r>
            <a:r>
              <a:rPr lang="pl-PL" dirty="0">
                <a:solidFill>
                  <a:srgbClr val="000000"/>
                </a:solidFill>
              </a:rPr>
              <a:t>s</a:t>
            </a:r>
            <a:r>
              <a:rPr dirty="0">
                <a:solidFill>
                  <a:srgbClr val="000000"/>
                </a:solidFill>
              </a:rPr>
              <a:t>) </a:t>
            </a:r>
          </a:p>
          <a:p>
            <a:pPr marL="1390650" lvl="2" indent="-463550" defTabSz="602615">
              <a:spcBef>
                <a:spcPts val="3000"/>
              </a:spcBef>
              <a:buChar char="➡"/>
              <a:defRPr sz="4088"/>
            </a:pPr>
            <a:r>
              <a:rPr dirty="0">
                <a:solidFill>
                  <a:srgbClr val="000000"/>
                </a:solidFill>
              </a:rPr>
              <a:t>the right holder who has substantiated </a:t>
            </a:r>
            <a:r>
              <a:rPr lang="pl-PL" dirty="0">
                <a:solidFill>
                  <a:srgbClr val="000000"/>
                </a:solidFill>
              </a:rPr>
              <a:t>the</a:t>
            </a:r>
            <a:r>
              <a:rPr dirty="0">
                <a:solidFill>
                  <a:srgbClr val="000000"/>
                </a:solidFill>
              </a:rPr>
              <a:t> claim as well as </a:t>
            </a:r>
            <a:r>
              <a:rPr u="sng" dirty="0">
                <a:solidFill>
                  <a:srgbClr val="000000"/>
                </a:solidFill>
              </a:rPr>
              <a:t>the legal interest in preserving the means of evidence </a:t>
            </a:r>
            <a:r>
              <a:rPr dirty="0">
                <a:solidFill>
                  <a:srgbClr val="000000"/>
                </a:solidFill>
              </a:rPr>
              <a:t>(Article 479 </a:t>
            </a:r>
            <a:r>
              <a:rPr baseline="31999" dirty="0">
                <a:solidFill>
                  <a:srgbClr val="000000"/>
                </a:solidFill>
              </a:rPr>
              <a:t>98 </a:t>
            </a:r>
            <a:r>
              <a:rPr dirty="0">
                <a:solidFill>
                  <a:srgbClr val="000000"/>
                </a:solidFill>
              </a:rPr>
              <a:t>KPC)</a:t>
            </a:r>
            <a:endParaRPr u="sng" dirty="0">
              <a:solidFill>
                <a:srgbClr val="000000"/>
              </a:solidFill>
            </a:endParaRPr>
          </a:p>
          <a:p>
            <a:pPr marL="1390650" lvl="2" indent="-463550" defTabSz="602615">
              <a:spcBef>
                <a:spcPts val="3000"/>
              </a:spcBef>
              <a:buChar char="➡"/>
              <a:defRPr sz="4088"/>
            </a:pPr>
            <a:r>
              <a:rPr dirty="0">
                <a:solidFill>
                  <a:srgbClr val="000000"/>
                </a:solidFill>
              </a:rPr>
              <a:t>the right holder who has substantiated </a:t>
            </a:r>
            <a:r>
              <a:rPr lang="pl-PL" dirty="0">
                <a:solidFill>
                  <a:srgbClr val="000000"/>
                </a:solidFill>
              </a:rPr>
              <a:t>the</a:t>
            </a:r>
            <a:r>
              <a:rPr dirty="0">
                <a:solidFill>
                  <a:srgbClr val="000000"/>
                </a:solidFill>
              </a:rPr>
              <a:t> case may require </a:t>
            </a:r>
            <a:r>
              <a:rPr u="sng" dirty="0">
                <a:solidFill>
                  <a:srgbClr val="000000"/>
                </a:solidFill>
              </a:rPr>
              <a:t>the defendant to disclose or release evidence available to </a:t>
            </a:r>
            <a:r>
              <a:rPr lang="pl-PL" u="sng" dirty="0" err="1">
                <a:solidFill>
                  <a:srgbClr val="000000"/>
                </a:solidFill>
              </a:rPr>
              <a:t>them</a:t>
            </a:r>
            <a:r>
              <a:rPr u="sng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(Article 479 </a:t>
            </a:r>
            <a:r>
              <a:rPr baseline="31999" dirty="0">
                <a:solidFill>
                  <a:srgbClr val="000000"/>
                </a:solidFill>
              </a:rPr>
              <a:t>106 </a:t>
            </a:r>
            <a:r>
              <a:rPr dirty="0">
                <a:solidFill>
                  <a:srgbClr val="000000"/>
                </a:solidFill>
              </a:rPr>
              <a:t>KPC)</a:t>
            </a:r>
            <a:endParaRPr u="sng" dirty="0">
              <a:solidFill>
                <a:srgbClr val="000000"/>
              </a:solidFill>
            </a:endParaRPr>
          </a:p>
          <a:p>
            <a:pPr marL="1390650" lvl="2" indent="-463550" defTabSz="602615">
              <a:spcBef>
                <a:spcPts val="3000"/>
              </a:spcBef>
              <a:buChar char="➡"/>
              <a:defRPr sz="4088"/>
            </a:pPr>
            <a:r>
              <a:rPr dirty="0">
                <a:solidFill>
                  <a:srgbClr val="000000"/>
                </a:solidFill>
              </a:rPr>
              <a:t>the right holder credibly demonstrates </a:t>
            </a:r>
            <a:r>
              <a:rPr u="sng" dirty="0">
                <a:solidFill>
                  <a:srgbClr val="000000"/>
                </a:solidFill>
              </a:rPr>
              <a:t>circumstances indicating an infringement </a:t>
            </a:r>
            <a:r>
              <a:rPr dirty="0">
                <a:solidFill>
                  <a:srgbClr val="000000"/>
                </a:solidFill>
              </a:rPr>
              <a:t>(Article 479 </a:t>
            </a:r>
            <a:r>
              <a:rPr baseline="31999" dirty="0">
                <a:solidFill>
                  <a:srgbClr val="000000"/>
                </a:solidFill>
              </a:rPr>
              <a:t>113 </a:t>
            </a:r>
            <a:r>
              <a:rPr dirty="0">
                <a:solidFill>
                  <a:srgbClr val="000000"/>
                </a:solidFill>
              </a:rPr>
              <a:t>KPC)</a:t>
            </a:r>
          </a:p>
          <a:p>
            <a:pPr marL="1390650" lvl="2" indent="-463550" defTabSz="602615">
              <a:spcBef>
                <a:spcPts val="3000"/>
              </a:spcBef>
              <a:buChar char="➡"/>
              <a:defRPr sz="4088"/>
            </a:pPr>
            <a:r>
              <a:rPr dirty="0">
                <a:solidFill>
                  <a:srgbClr val="000000"/>
                </a:solidFill>
              </a:rPr>
              <a:t>the right holder who has substantiated </a:t>
            </a:r>
            <a:r>
              <a:rPr lang="pl-PL" dirty="0">
                <a:solidFill>
                  <a:srgbClr val="000000"/>
                </a:solidFill>
              </a:rPr>
              <a:t>the</a:t>
            </a:r>
            <a:r>
              <a:rPr dirty="0">
                <a:solidFill>
                  <a:srgbClr val="000000"/>
                </a:solidFill>
              </a:rPr>
              <a:t> claim </a:t>
            </a:r>
            <a:r>
              <a:rPr u="sng" dirty="0">
                <a:solidFill>
                  <a:srgbClr val="000000"/>
                </a:solidFill>
              </a:rPr>
              <a:t>and the legal interest in the security for </a:t>
            </a:r>
            <a:r>
              <a:rPr lang="pl-PL" u="sng" dirty="0">
                <a:solidFill>
                  <a:srgbClr val="000000"/>
                </a:solidFill>
              </a:rPr>
              <a:t>the one </a:t>
            </a:r>
            <a:r>
              <a:rPr dirty="0">
                <a:solidFill>
                  <a:srgbClr val="000000"/>
                </a:solidFill>
              </a:rPr>
              <a:t>(Article 730 </a:t>
            </a:r>
            <a:r>
              <a:rPr baseline="31999" dirty="0">
                <a:solidFill>
                  <a:srgbClr val="000000"/>
                </a:solidFill>
              </a:rPr>
              <a:t>1</a:t>
            </a:r>
            <a:r>
              <a:rPr dirty="0">
                <a:solidFill>
                  <a:srgbClr val="000000"/>
                </a:solidFill>
              </a:rPr>
              <a:t> KPC)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Interim measures under focus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800"/>
            </a:pPr>
            <a:r>
              <a:rPr b="1" dirty="0">
                <a:solidFill>
                  <a:srgbClr val="000000"/>
                </a:solidFill>
                <a:latin typeface="Baskerville"/>
              </a:rPr>
              <a:t>Interim measures under focus</a:t>
            </a:r>
          </a:p>
          <a:p>
            <a:pPr>
              <a:spcBef>
                <a:spcPts val="4200"/>
              </a:spcBef>
              <a:defRPr sz="5600" b="1" u="sng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b="1" dirty="0">
                <a:solidFill>
                  <a:srgbClr val="000000"/>
                </a:solidFill>
                <a:latin typeface="Baskerville"/>
              </a:rPr>
              <a:t>on </a:t>
            </a:r>
            <a:r>
              <a:rPr lang="pl-PL" b="1" dirty="0">
                <a:solidFill>
                  <a:srgbClr val="000000"/>
                </a:solidFill>
                <a:latin typeface="Baskerville"/>
              </a:rPr>
              <a:t>the </a:t>
            </a:r>
            <a:r>
              <a:rPr b="1" dirty="0">
                <a:solidFill>
                  <a:srgbClr val="000000"/>
                </a:solidFill>
                <a:latin typeface="Baskerville"/>
              </a:rPr>
              <a:t>facts </a:t>
            </a:r>
          </a:p>
        </p:txBody>
      </p:sp>
      <p:sp>
        <p:nvSpPr>
          <p:cNvPr id="156" name="disclosure or release of evidence in proceedings in intellectual property cases…"/>
          <p:cNvSpPr txBox="1">
            <a:spLocks noGrp="1"/>
          </p:cNvSpPr>
          <p:nvPr>
            <p:ph type="body" idx="1"/>
          </p:nvPr>
        </p:nvSpPr>
        <p:spPr>
          <a:xfrm>
            <a:off x="1968594" y="3358345"/>
            <a:ext cx="22064003" cy="9947188"/>
          </a:xfrm>
          <a:prstGeom prst="rect">
            <a:avLst/>
          </a:prstGeom>
        </p:spPr>
        <p:txBody>
          <a:bodyPr/>
          <a:lstStyle/>
          <a:p>
            <a:pPr marL="1200150" lvl="2" indent="-400050" defTabSz="520065">
              <a:spcBef>
                <a:spcPts val="3300"/>
              </a:spcBef>
              <a:defRPr sz="3528"/>
            </a:pPr>
            <a:r>
              <a:rPr b="1" dirty="0">
                <a:solidFill>
                  <a:srgbClr val="000000"/>
                </a:solidFill>
              </a:rPr>
              <a:t>disclosure or release of evidence in proceedings in intellectual property cases</a:t>
            </a:r>
          </a:p>
          <a:p>
            <a:pPr marL="0" lvl="2" indent="0" defTabSz="520065">
              <a:spcBef>
                <a:spcPts val="3300"/>
              </a:spcBef>
              <a:buClrTx/>
              <a:buSzTx/>
              <a:buNone/>
              <a:defRPr sz="3528"/>
            </a:pPr>
            <a:r>
              <a:rPr dirty="0">
                <a:solidFill>
                  <a:srgbClr val="000000"/>
                </a:solidFill>
              </a:rPr>
              <a:t>This procedural measure may only be invoked </a:t>
            </a:r>
            <a:r>
              <a:rPr b="1" dirty="0">
                <a:solidFill>
                  <a:srgbClr val="000000"/>
                </a:solidFill>
              </a:rPr>
              <a:t>at the same time as the claim is filed or during proceedings that are already underway</a:t>
            </a:r>
            <a:r>
              <a:rPr dirty="0">
                <a:solidFill>
                  <a:srgbClr val="000000"/>
                </a:solidFill>
              </a:rPr>
              <a:t>.</a:t>
            </a:r>
          </a:p>
          <a:p>
            <a:pPr marL="0" indent="0" defTabSz="288036">
              <a:spcBef>
                <a:spcPts val="500"/>
              </a:spcBef>
              <a:buClrTx/>
              <a:buSzTx/>
              <a:buNone/>
              <a:defRPr sz="3528">
                <a:solidFill>
                  <a:srgbClr val="27251E"/>
                </a:solidFill>
              </a:defRPr>
            </a:pPr>
            <a:endParaRPr dirty="0">
              <a:solidFill>
                <a:srgbClr val="000000"/>
              </a:solidFill>
            </a:endParaRPr>
          </a:p>
          <a:p>
            <a:pPr marL="0" indent="0" defTabSz="288036">
              <a:spcBef>
                <a:spcPts val="500"/>
              </a:spcBef>
              <a:buClrTx/>
              <a:buSzTx/>
              <a:buNone/>
              <a:defRPr sz="3528">
                <a:solidFill>
                  <a:srgbClr val="27251E"/>
                </a:solidFill>
              </a:defRPr>
            </a:pPr>
            <a:r>
              <a:rPr dirty="0">
                <a:solidFill>
                  <a:srgbClr val="000000"/>
                </a:solidFill>
              </a:rPr>
              <a:t>The evidentiary material</a:t>
            </a:r>
            <a:r>
              <a:rPr lang="pl-PL" dirty="0">
                <a:solidFill>
                  <a:srgbClr val="000000"/>
                </a:solidFill>
              </a:rPr>
              <a:t>, </a:t>
            </a:r>
            <a:r>
              <a:rPr dirty="0">
                <a:solidFill>
                  <a:srgbClr val="000000"/>
                </a:solidFill>
              </a:rPr>
              <a:t>disclosure or </a:t>
            </a:r>
            <a:r>
              <a:rPr lang="pl-PL" dirty="0" err="1">
                <a:solidFill>
                  <a:srgbClr val="000000"/>
                </a:solidFill>
              </a:rPr>
              <a:t>release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lang="pl-PL" dirty="0">
                <a:solidFill>
                  <a:srgbClr val="000000"/>
                </a:solidFill>
              </a:rPr>
              <a:t>of </a:t>
            </a:r>
            <a:r>
              <a:rPr lang="pl-PL" dirty="0" err="1">
                <a:solidFill>
                  <a:srgbClr val="000000"/>
                </a:solidFill>
              </a:rPr>
              <a:t>which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 plaintiff requests</a:t>
            </a:r>
            <a:r>
              <a:rPr lang="pl-PL" dirty="0">
                <a:solidFill>
                  <a:srgbClr val="000000"/>
                </a:solidFill>
              </a:rPr>
              <a:t>,</a:t>
            </a:r>
            <a:r>
              <a:rPr dirty="0">
                <a:solidFill>
                  <a:srgbClr val="000000"/>
                </a:solidFill>
              </a:rPr>
              <a:t> must be i</a:t>
            </a:r>
            <a:r>
              <a:rPr b="1" dirty="0">
                <a:solidFill>
                  <a:srgbClr val="000000"/>
                </a:solidFill>
              </a:rPr>
              <a:t>n the defendant's possession </a:t>
            </a:r>
            <a:r>
              <a:rPr dirty="0">
                <a:solidFill>
                  <a:srgbClr val="000000"/>
                </a:solidFill>
              </a:rPr>
              <a:t>(not </a:t>
            </a:r>
            <a:r>
              <a:rPr lang="pl-PL" dirty="0">
                <a:solidFill>
                  <a:srgbClr val="000000"/>
                </a:solidFill>
              </a:rPr>
              <a:t>in </a:t>
            </a:r>
            <a:r>
              <a:rPr dirty="0">
                <a:solidFill>
                  <a:srgbClr val="000000"/>
                </a:solidFill>
              </a:rPr>
              <a:t>third</a:t>
            </a:r>
            <a:r>
              <a:rPr lang="pl-PL" dirty="0">
                <a:solidFill>
                  <a:srgbClr val="000000"/>
                </a:solidFill>
              </a:rPr>
              <a:t>’s</a:t>
            </a:r>
            <a:r>
              <a:rPr dirty="0">
                <a:solidFill>
                  <a:srgbClr val="000000"/>
                </a:solidFill>
              </a:rPr>
              <a:t> party). Therefore, the defendant </a:t>
            </a:r>
            <a:r>
              <a:rPr b="1" dirty="0">
                <a:solidFill>
                  <a:srgbClr val="000000"/>
                </a:solidFill>
              </a:rPr>
              <a:t>cannot be ordered to prepare </a:t>
            </a:r>
            <a:r>
              <a:rPr lang="pl-PL" b="1" dirty="0">
                <a:solidFill>
                  <a:srgbClr val="000000"/>
                </a:solidFill>
              </a:rPr>
              <a:t>the</a:t>
            </a:r>
            <a:r>
              <a:rPr b="1" dirty="0">
                <a:solidFill>
                  <a:srgbClr val="000000"/>
                </a:solidFill>
              </a:rPr>
              <a:t> document</a:t>
            </a:r>
            <a:r>
              <a:rPr lang="pl-PL" b="1" dirty="0">
                <a:solidFill>
                  <a:srgbClr val="000000"/>
                </a:solidFill>
              </a:rPr>
              <a:t>s</a:t>
            </a:r>
            <a:r>
              <a:rPr b="1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that do not exist or not arise in connection with the pending proceedings or otherwise.</a:t>
            </a:r>
          </a:p>
          <a:p>
            <a:pPr marL="0" indent="0" defTabSz="288036">
              <a:spcBef>
                <a:spcPts val="500"/>
              </a:spcBef>
              <a:buClrTx/>
              <a:buSzTx/>
              <a:buNone/>
              <a:defRPr sz="3528">
                <a:solidFill>
                  <a:srgbClr val="27251E"/>
                </a:solidFill>
              </a:defRPr>
            </a:pPr>
            <a:endParaRPr dirty="0">
              <a:solidFill>
                <a:srgbClr val="000000"/>
              </a:solidFill>
            </a:endParaRPr>
          </a:p>
          <a:p>
            <a:pPr marL="0" indent="0" defTabSz="288036">
              <a:spcBef>
                <a:spcPts val="500"/>
              </a:spcBef>
              <a:buClrTx/>
              <a:buSzTx/>
              <a:buNone/>
              <a:defRPr sz="3528">
                <a:solidFill>
                  <a:srgbClr val="27251E"/>
                </a:solidFill>
              </a:defRPr>
            </a:pPr>
            <a:r>
              <a:rPr dirty="0">
                <a:solidFill>
                  <a:srgbClr val="000000"/>
                </a:solidFill>
              </a:rPr>
              <a:t>It is emphasized </a:t>
            </a:r>
            <a:r>
              <a:rPr b="1" dirty="0">
                <a:solidFill>
                  <a:srgbClr val="000000"/>
                </a:solidFill>
              </a:rPr>
              <a:t>that courts cannot force </a:t>
            </a:r>
            <a:r>
              <a:rPr lang="pl-PL" b="1" dirty="0">
                <a:solidFill>
                  <a:srgbClr val="000000"/>
                </a:solidFill>
              </a:rPr>
              <a:t>the</a:t>
            </a:r>
            <a:r>
              <a:rPr b="1" dirty="0">
                <a:solidFill>
                  <a:srgbClr val="000000"/>
                </a:solidFill>
              </a:rPr>
              <a:t> defendant to create new documents </a:t>
            </a:r>
            <a:r>
              <a:rPr dirty="0">
                <a:solidFill>
                  <a:srgbClr val="000000"/>
                </a:solidFill>
              </a:rPr>
              <a:t>solely for disclosure or handover; they may only order the production of existing ones.</a:t>
            </a:r>
          </a:p>
          <a:p>
            <a:pPr marL="0" lvl="2" indent="0" defTabSz="520065">
              <a:spcBef>
                <a:spcPts val="3300"/>
              </a:spcBef>
              <a:buClrTx/>
              <a:buSzTx/>
              <a:buNone/>
              <a:defRPr sz="3528"/>
            </a:pPr>
            <a:r>
              <a:rPr dirty="0">
                <a:solidFill>
                  <a:srgbClr val="000000"/>
                </a:solidFill>
              </a:rPr>
              <a:t>Under procedural law, </a:t>
            </a:r>
            <a:r>
              <a:rPr b="1" dirty="0">
                <a:solidFill>
                  <a:srgbClr val="000000"/>
                </a:solidFill>
              </a:rPr>
              <a:t>evidence may take the form of: </a:t>
            </a:r>
            <a:r>
              <a:rPr dirty="0">
                <a:solidFill>
                  <a:srgbClr val="000000"/>
                </a:solidFill>
              </a:rPr>
              <a:t>a private document; an official document; any other written document </a:t>
            </a:r>
            <a:r>
              <a:rPr lang="pl-PL" dirty="0" err="1">
                <a:solidFill>
                  <a:srgbClr val="000000"/>
                </a:solidFill>
              </a:rPr>
              <a:t>that</a:t>
            </a:r>
            <a:r>
              <a:rPr dirty="0">
                <a:solidFill>
                  <a:srgbClr val="000000"/>
                </a:solidFill>
              </a:rPr>
              <a:t> author can be identified; a written document </a:t>
            </a:r>
            <a:r>
              <a:rPr lang="pl-PL" dirty="0" err="1">
                <a:solidFill>
                  <a:srgbClr val="000000"/>
                </a:solidFill>
              </a:rPr>
              <a:t>that</a:t>
            </a:r>
            <a:r>
              <a:rPr dirty="0">
                <a:solidFill>
                  <a:srgbClr val="000000"/>
                </a:solidFill>
              </a:rPr>
              <a:t> author cannot be identified; a non-textual document; or any other form of evidence – whether in written, electronic or documentary form</a:t>
            </a:r>
            <a:r>
              <a:rPr lang="pl-PL" dirty="0">
                <a:solidFill>
                  <a:srgbClr val="000000"/>
                </a:solidFill>
              </a:rPr>
              <a:t>.</a:t>
            </a:r>
            <a:r>
              <a:rPr dirty="0">
                <a:solidFill>
                  <a:srgbClr val="000000"/>
                </a:solidFill>
              </a:rPr>
              <a:t> </a:t>
            </a:r>
          </a:p>
          <a:p>
            <a:pPr marL="0" lvl="2" indent="0" defTabSz="520065">
              <a:spcBef>
                <a:spcPts val="3300"/>
              </a:spcBef>
              <a:buClrTx/>
              <a:buSzTx/>
              <a:buNone/>
              <a:defRPr sz="3528"/>
            </a:pPr>
            <a:r>
              <a:rPr dirty="0">
                <a:solidFill>
                  <a:srgbClr val="000000"/>
                </a:solidFill>
              </a:rPr>
              <a:t>These may include various types of recordings, photographs, screenshots, and paper or electronic copies of documents.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Interim measures under focus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800"/>
            </a:pPr>
            <a:r>
              <a:rPr b="1" dirty="0">
                <a:solidFill>
                  <a:srgbClr val="000000"/>
                </a:solidFill>
                <a:latin typeface="Baskerville"/>
              </a:rPr>
              <a:t>Interim measures under focus</a:t>
            </a:r>
          </a:p>
          <a:p>
            <a:pPr>
              <a:spcBef>
                <a:spcPts val="4200"/>
              </a:spcBef>
              <a:defRPr sz="5600" b="1" u="sng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b="1" dirty="0">
                <a:solidFill>
                  <a:srgbClr val="000000"/>
                </a:solidFill>
                <a:latin typeface="Baskerville"/>
              </a:rPr>
              <a:t>on the arguments </a:t>
            </a:r>
          </a:p>
        </p:txBody>
      </p:sp>
      <p:sp>
        <p:nvSpPr>
          <p:cNvPr id="159" name="precautionary measures in intellectual property cases…"/>
          <p:cNvSpPr txBox="1">
            <a:spLocks noGrp="1"/>
          </p:cNvSpPr>
          <p:nvPr>
            <p:ph type="body" idx="1"/>
          </p:nvPr>
        </p:nvSpPr>
        <p:spPr>
          <a:xfrm>
            <a:off x="1905000" y="3898900"/>
            <a:ext cx="21534751" cy="9342914"/>
          </a:xfrm>
          <a:prstGeom prst="rect">
            <a:avLst/>
          </a:prstGeom>
        </p:spPr>
        <p:txBody>
          <a:bodyPr/>
          <a:lstStyle/>
          <a:p>
            <a:pPr marL="381000" indent="-381000" defTabSz="495300">
              <a:spcBef>
                <a:spcPts val="2500"/>
              </a:spcBef>
              <a:defRPr sz="3360" b="1"/>
            </a:pPr>
            <a:r>
              <a:rPr dirty="0">
                <a:solidFill>
                  <a:srgbClr val="000000"/>
                </a:solidFill>
              </a:rPr>
              <a:t>precautionary measures in intellectual property cases</a:t>
            </a:r>
          </a:p>
          <a:p>
            <a:pPr marL="0" indent="0" defTabSz="274320">
              <a:spcBef>
                <a:spcPts val="400"/>
              </a:spcBef>
              <a:buClrTx/>
              <a:buSzTx/>
              <a:buNone/>
              <a:defRPr sz="3360">
                <a:solidFill>
                  <a:srgbClr val="27251E"/>
                </a:solidFill>
              </a:defRPr>
            </a:pPr>
            <a:endParaRPr dirty="0">
              <a:solidFill>
                <a:srgbClr val="000000"/>
              </a:solidFill>
            </a:endParaRPr>
          </a:p>
          <a:p>
            <a:pPr marL="0" indent="0" defTabSz="274320">
              <a:spcBef>
                <a:spcPts val="400"/>
              </a:spcBef>
              <a:buClrTx/>
              <a:buSzTx/>
              <a:buNone/>
              <a:defRPr sz="3360">
                <a:solidFill>
                  <a:srgbClr val="27251E"/>
                </a:solidFill>
              </a:defRPr>
            </a:pPr>
            <a:r>
              <a:rPr sz="3360" dirty="0">
                <a:solidFill>
                  <a:srgbClr val="000000"/>
                </a:solidFill>
              </a:rPr>
              <a:t>The explanatory memorandum to the government's draft bill amending the Code of Civil Procedure Act and certain other acts (September 27, 2022; Parliamentary Document No. 2650) states that changes are necessary to prevent the abuse of provisional remedies in disputes between professional entities</a:t>
            </a:r>
          </a:p>
          <a:p>
            <a:pPr marL="381000" indent="-381000" defTabSz="495300">
              <a:spcBef>
                <a:spcPts val="2500"/>
              </a:spcBef>
              <a:defRPr sz="3360" b="1"/>
            </a:pPr>
            <a:r>
              <a:rPr sz="3360" dirty="0">
                <a:solidFill>
                  <a:srgbClr val="000000"/>
                </a:solidFill>
              </a:rPr>
              <a:t>the motion  </a:t>
            </a:r>
          </a:p>
          <a:p>
            <a:pPr marL="1143000" lvl="2" indent="-381000" defTabSz="495300">
              <a:spcBef>
                <a:spcPts val="2500"/>
              </a:spcBef>
              <a:buChar char="➡"/>
              <a:defRPr sz="3360"/>
            </a:pPr>
            <a:r>
              <a:rPr dirty="0">
                <a:solidFill>
                  <a:srgbClr val="000000"/>
                </a:solidFill>
              </a:rPr>
              <a:t>filed less than 6 months after the date on which the party became aware of the infringement of its exclusive right (Article 755 §2 </a:t>
            </a:r>
            <a:r>
              <a:rPr baseline="31999" dirty="0">
                <a:solidFill>
                  <a:srgbClr val="000000"/>
                </a:solidFill>
              </a:rPr>
              <a:t>3</a:t>
            </a:r>
            <a:r>
              <a:rPr dirty="0">
                <a:solidFill>
                  <a:srgbClr val="000000"/>
                </a:solidFill>
              </a:rPr>
              <a:t> KPC)</a:t>
            </a:r>
          </a:p>
          <a:p>
            <a:pPr marL="1143000" lvl="2" indent="-381000" defTabSz="495300">
              <a:spcBef>
                <a:spcPts val="2500"/>
              </a:spcBef>
              <a:buChar char="➡"/>
              <a:defRPr sz="3360"/>
            </a:pPr>
            <a:r>
              <a:rPr dirty="0">
                <a:solidFill>
                  <a:srgbClr val="000000"/>
                </a:solidFill>
              </a:rPr>
              <a:t>justification to resolve the motion immediately (Article 755 §2 </a:t>
            </a:r>
            <a:r>
              <a:rPr baseline="31999" dirty="0">
                <a:solidFill>
                  <a:srgbClr val="000000"/>
                </a:solidFill>
              </a:rPr>
              <a:t>2 </a:t>
            </a:r>
            <a:r>
              <a:rPr dirty="0">
                <a:solidFill>
                  <a:srgbClr val="000000"/>
                </a:solidFill>
              </a:rPr>
              <a:t>KPC)</a:t>
            </a:r>
          </a:p>
          <a:p>
            <a:pPr marL="1143000" lvl="2" indent="-381000" defTabSz="495300">
              <a:spcBef>
                <a:spcPts val="2500"/>
              </a:spcBef>
              <a:buChar char="➡"/>
              <a:defRPr sz="3360"/>
            </a:pPr>
            <a:r>
              <a:rPr dirty="0">
                <a:solidFill>
                  <a:srgbClr val="000000"/>
                </a:solidFill>
              </a:rPr>
              <a:t>contain information on proceedings for the invalidation of the exclusive right (Article 736 §5 KPC)</a:t>
            </a:r>
          </a:p>
          <a:p>
            <a:pPr marL="381000" indent="-381000" defTabSz="495300">
              <a:spcBef>
                <a:spcPts val="2500"/>
              </a:spcBef>
              <a:defRPr sz="3360" b="1"/>
            </a:pPr>
            <a:r>
              <a:rPr dirty="0">
                <a:solidFill>
                  <a:srgbClr val="000000"/>
                </a:solidFill>
              </a:rPr>
              <a:t>infringer’s </a:t>
            </a:r>
            <a:r>
              <a:rPr dirty="0" err="1">
                <a:solidFill>
                  <a:srgbClr val="000000"/>
                </a:solidFill>
              </a:rPr>
              <a:t>defence</a:t>
            </a:r>
            <a:r>
              <a:rPr dirty="0">
                <a:solidFill>
                  <a:srgbClr val="000000"/>
                </a:solidFill>
              </a:rPr>
              <a:t> </a:t>
            </a:r>
          </a:p>
          <a:p>
            <a:pPr marL="1143000" lvl="2" indent="-381000" defTabSz="495300">
              <a:spcBef>
                <a:spcPts val="2500"/>
              </a:spcBef>
              <a:buChar char="➡"/>
              <a:defRPr sz="3360"/>
            </a:pPr>
            <a:r>
              <a:rPr dirty="0">
                <a:solidFill>
                  <a:srgbClr val="000000"/>
                </a:solidFill>
              </a:rPr>
              <a:t>the right to be heard and exemptions /e.g. the security enforceable by an enforcement officer/ (Article 755 §2 </a:t>
            </a:r>
            <a:r>
              <a:rPr baseline="31999" dirty="0">
                <a:solidFill>
                  <a:srgbClr val="000000"/>
                </a:solidFill>
              </a:rPr>
              <a:t>2 </a:t>
            </a:r>
            <a:r>
              <a:rPr dirty="0">
                <a:solidFill>
                  <a:srgbClr val="000000"/>
                </a:solidFill>
              </a:rPr>
              <a:t>KPC)</a:t>
            </a:r>
          </a:p>
          <a:p>
            <a:pPr marL="1143000" lvl="2" indent="-381000" defTabSz="495300">
              <a:spcBef>
                <a:spcPts val="2500"/>
              </a:spcBef>
              <a:buChar char="➡"/>
              <a:defRPr sz="3360"/>
            </a:pPr>
            <a:r>
              <a:rPr dirty="0">
                <a:solidFill>
                  <a:srgbClr val="000000"/>
                </a:solidFill>
              </a:rPr>
              <a:t>the likelihood of annulment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Interim measures under focus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800"/>
            </a:pPr>
            <a:r>
              <a:rPr b="1" dirty="0">
                <a:solidFill>
                  <a:srgbClr val="000000"/>
                </a:solidFill>
                <a:latin typeface="Baskerville"/>
              </a:rPr>
              <a:t>Interim measures under focus</a:t>
            </a:r>
          </a:p>
          <a:p>
            <a:pPr>
              <a:spcBef>
                <a:spcPts val="4200"/>
              </a:spcBef>
              <a:defRPr sz="5600" b="1" u="sng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b="1" dirty="0">
                <a:solidFill>
                  <a:srgbClr val="000000"/>
                </a:solidFill>
                <a:latin typeface="Baskerville"/>
              </a:rPr>
              <a:t>on the arguments </a:t>
            </a:r>
          </a:p>
        </p:txBody>
      </p:sp>
      <p:sp>
        <p:nvSpPr>
          <p:cNvPr id="162" name="the right to be heard…"/>
          <p:cNvSpPr txBox="1">
            <a:spLocks noGrp="1"/>
          </p:cNvSpPr>
          <p:nvPr>
            <p:ph type="body" idx="1"/>
          </p:nvPr>
        </p:nvSpPr>
        <p:spPr>
          <a:xfrm>
            <a:off x="1905000" y="3455103"/>
            <a:ext cx="21830242" cy="999898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82600" indent="-482600" defTabSz="627379">
              <a:spcBef>
                <a:spcPts val="3100"/>
              </a:spcBef>
              <a:defRPr sz="4256" b="1"/>
            </a:pPr>
            <a:r>
              <a:rPr dirty="0">
                <a:solidFill>
                  <a:srgbClr val="000000"/>
                </a:solidFill>
              </a:rPr>
              <a:t>the right to be heard </a:t>
            </a:r>
          </a:p>
          <a:p>
            <a:pPr marL="0" indent="0" defTabSz="627379">
              <a:spcBef>
                <a:spcPts val="3100"/>
              </a:spcBef>
              <a:buSzTx/>
              <a:buNone/>
              <a:defRPr sz="4256"/>
            </a:pPr>
            <a:r>
              <a:rPr dirty="0">
                <a:solidFill>
                  <a:srgbClr val="000000"/>
                </a:solidFill>
              </a:rPr>
              <a:t>As a general rule, provisional measures proceedings are conducted as </a:t>
            </a:r>
            <a:r>
              <a:rPr b="1" dirty="0">
                <a:solidFill>
                  <a:srgbClr val="000000"/>
                </a:solidFill>
              </a:rPr>
              <a:t>ex </a:t>
            </a:r>
            <a:r>
              <a:rPr b="1" dirty="0" err="1">
                <a:solidFill>
                  <a:srgbClr val="000000"/>
                </a:solidFill>
              </a:rPr>
              <a:t>parte</a:t>
            </a:r>
            <a:r>
              <a:rPr dirty="0">
                <a:solidFill>
                  <a:srgbClr val="000000"/>
                </a:solidFill>
              </a:rPr>
              <a:t> proceedings in which the defendant does not participate; </a:t>
            </a:r>
            <a:r>
              <a:rPr b="1" dirty="0">
                <a:solidFill>
                  <a:srgbClr val="000000"/>
                </a:solidFill>
              </a:rPr>
              <a:t>exception: precautionary measures in intellectual property cases</a:t>
            </a:r>
            <a:r>
              <a:rPr dirty="0">
                <a:solidFill>
                  <a:srgbClr val="000000"/>
                </a:solidFill>
              </a:rPr>
              <a:t> (Article 755 §2 </a:t>
            </a:r>
            <a:r>
              <a:rPr baseline="31999" dirty="0">
                <a:solidFill>
                  <a:srgbClr val="000000"/>
                </a:solidFill>
              </a:rPr>
              <a:t>2 </a:t>
            </a:r>
            <a:r>
              <a:rPr dirty="0">
                <a:solidFill>
                  <a:srgbClr val="000000"/>
                </a:solidFill>
              </a:rPr>
              <a:t>KPC).</a:t>
            </a:r>
          </a:p>
          <a:p>
            <a:pPr marL="0" indent="0" defTabSz="627379">
              <a:spcBef>
                <a:spcPts val="3100"/>
              </a:spcBef>
              <a:buSzTx/>
              <a:buNone/>
              <a:defRPr sz="4256"/>
            </a:pPr>
            <a:r>
              <a:rPr dirty="0">
                <a:solidFill>
                  <a:srgbClr val="000000"/>
                </a:solidFill>
              </a:rPr>
              <a:t>The court shall grant security after hearing the obligated party. </a:t>
            </a:r>
            <a:r>
              <a:rPr lang="pl-PL" dirty="0" err="1">
                <a:solidFill>
                  <a:srgbClr val="000000"/>
                </a:solidFill>
              </a:rPr>
              <a:t>According</a:t>
            </a:r>
            <a:r>
              <a:rPr lang="pl-PL" dirty="0">
                <a:solidFill>
                  <a:srgbClr val="000000"/>
                </a:solidFill>
              </a:rPr>
              <a:t> to </a:t>
            </a:r>
            <a:r>
              <a:rPr dirty="0">
                <a:solidFill>
                  <a:srgbClr val="000000"/>
                </a:solidFill>
              </a:rPr>
              <a:t>Article 226 </a:t>
            </a:r>
            <a:r>
              <a:rPr baseline="31999" dirty="0">
                <a:solidFill>
                  <a:srgbClr val="000000"/>
                </a:solidFill>
              </a:rPr>
              <a:t>1</a:t>
            </a:r>
            <a:r>
              <a:rPr dirty="0">
                <a:solidFill>
                  <a:srgbClr val="000000"/>
                </a:solidFill>
              </a:rPr>
              <a:t> KPC it may take place </a:t>
            </a:r>
            <a:r>
              <a:rPr b="1" dirty="0">
                <a:solidFill>
                  <a:srgbClr val="000000"/>
                </a:solidFill>
              </a:rPr>
              <a:t>orally </a:t>
            </a:r>
            <a:r>
              <a:rPr dirty="0">
                <a:solidFill>
                  <a:srgbClr val="000000"/>
                </a:solidFill>
              </a:rPr>
              <a:t>at a hearing or may be conducted </a:t>
            </a:r>
            <a:r>
              <a:rPr b="1" dirty="0">
                <a:solidFill>
                  <a:srgbClr val="000000"/>
                </a:solidFill>
              </a:rPr>
              <a:t>by submitting a written statement. </a:t>
            </a:r>
            <a:r>
              <a:rPr dirty="0">
                <a:solidFill>
                  <a:srgbClr val="000000"/>
                </a:solidFill>
              </a:rPr>
              <a:t>The court can </a:t>
            </a:r>
            <a:r>
              <a:rPr b="1" dirty="0">
                <a:solidFill>
                  <a:srgbClr val="000000"/>
                </a:solidFill>
              </a:rPr>
              <a:t>set a deadline for the parties to submit their position.</a:t>
            </a:r>
            <a:r>
              <a:rPr dirty="0">
                <a:solidFill>
                  <a:srgbClr val="000000"/>
                </a:solidFill>
              </a:rPr>
              <a:t> </a:t>
            </a:r>
          </a:p>
          <a:p>
            <a:pPr marL="0" indent="0" defTabSz="627379">
              <a:spcBef>
                <a:spcPts val="3100"/>
              </a:spcBef>
              <a:buSzTx/>
              <a:buNone/>
              <a:defRPr sz="4256"/>
            </a:pPr>
            <a:r>
              <a:rPr dirty="0">
                <a:solidFill>
                  <a:srgbClr val="000000"/>
                </a:solidFill>
              </a:rPr>
              <a:t>The hearing of the obligated party may thus take place </a:t>
            </a:r>
            <a:r>
              <a:rPr b="1" dirty="0">
                <a:solidFill>
                  <a:srgbClr val="000000"/>
                </a:solidFill>
              </a:rPr>
              <a:t>via remote communication</a:t>
            </a:r>
            <a:r>
              <a:rPr dirty="0">
                <a:solidFill>
                  <a:srgbClr val="000000"/>
                </a:solidFill>
              </a:rPr>
              <a:t>; internet messaging services enabling real-time audio and video transmission are permissible. </a:t>
            </a:r>
            <a:endParaRPr b="1" dirty="0">
              <a:solidFill>
                <a:srgbClr val="000000"/>
              </a:solidFill>
            </a:endParaRPr>
          </a:p>
          <a:p>
            <a:pPr marL="0" indent="0" defTabSz="627379">
              <a:spcBef>
                <a:spcPts val="3100"/>
              </a:spcBef>
              <a:buSzTx/>
              <a:buNone/>
              <a:defRPr sz="4256"/>
            </a:pPr>
            <a:r>
              <a:rPr dirty="0">
                <a:solidFill>
                  <a:srgbClr val="000000"/>
                </a:solidFill>
              </a:rPr>
              <a:t>However, </a:t>
            </a:r>
            <a:r>
              <a:rPr b="1" dirty="0">
                <a:solidFill>
                  <a:srgbClr val="000000"/>
                </a:solidFill>
              </a:rPr>
              <a:t>an exception has been made to the rule to be heard </a:t>
            </a:r>
            <a:r>
              <a:rPr dirty="0">
                <a:solidFill>
                  <a:srgbClr val="000000"/>
                </a:solidFill>
              </a:rPr>
              <a:t>on which it is provided that a hearing is not necessary when </a:t>
            </a:r>
            <a:r>
              <a:rPr b="1" dirty="0">
                <a:solidFill>
                  <a:srgbClr val="000000"/>
                </a:solidFill>
              </a:rPr>
              <a:t>an immediate decision</a:t>
            </a:r>
            <a:r>
              <a:rPr dirty="0">
                <a:solidFill>
                  <a:srgbClr val="000000"/>
                </a:solidFill>
              </a:rPr>
              <a:t> on a motion for an interim measure is required. In such cases, it is necessary to provide a solid justification for the urgency of obtaining a ruling on the motion for interim relief.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Interim measures under focus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800"/>
            </a:pPr>
            <a:r>
              <a:rPr b="1" dirty="0">
                <a:solidFill>
                  <a:srgbClr val="000000"/>
                </a:solidFill>
                <a:latin typeface="Baskerville"/>
              </a:rPr>
              <a:t>Interim measures under focus</a:t>
            </a:r>
          </a:p>
          <a:p>
            <a:pPr>
              <a:spcBef>
                <a:spcPts val="4200"/>
              </a:spcBef>
              <a:defRPr sz="5600" b="1" u="sng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b="1" dirty="0">
                <a:solidFill>
                  <a:srgbClr val="000000"/>
                </a:solidFill>
                <a:latin typeface="Baskerville"/>
              </a:rPr>
              <a:t>on the arguments </a:t>
            </a:r>
          </a:p>
        </p:txBody>
      </p:sp>
      <p:sp>
        <p:nvSpPr>
          <p:cNvPr id="165" name="likelihood of invalidation of the exclusive right in other pending proceeding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44500" indent="-444500" defTabSz="577850">
              <a:spcBef>
                <a:spcPts val="2900"/>
              </a:spcBef>
              <a:defRPr sz="3920" b="1"/>
            </a:pPr>
            <a:r>
              <a:rPr dirty="0">
                <a:solidFill>
                  <a:srgbClr val="000000"/>
                </a:solidFill>
              </a:rPr>
              <a:t>likelihood of invalidation of the exclusive right in other pending proceedings</a:t>
            </a:r>
          </a:p>
          <a:p>
            <a:pPr marL="0" indent="0" defTabSz="577850">
              <a:spcBef>
                <a:spcPts val="2900"/>
              </a:spcBef>
              <a:buClrTx/>
              <a:buSzTx/>
              <a:buNone/>
              <a:defRPr sz="3920"/>
            </a:pPr>
            <a:r>
              <a:rPr dirty="0">
                <a:solidFill>
                  <a:srgbClr val="000000"/>
                </a:solidFill>
              </a:rPr>
              <a:t>When determining whether a claim has been sufficiently substantiated, the court should assess the likelihood of invalidation </a:t>
            </a:r>
            <a:r>
              <a:rPr b="1" dirty="0">
                <a:solidFill>
                  <a:srgbClr val="000000"/>
                </a:solidFill>
              </a:rPr>
              <a:t>based on information provided by both </a:t>
            </a:r>
            <a:r>
              <a:rPr dirty="0">
                <a:solidFill>
                  <a:srgbClr val="000000"/>
                </a:solidFill>
              </a:rPr>
              <a:t>the entitled party and the obligated party (Article 730 </a:t>
            </a:r>
            <a:r>
              <a:rPr baseline="31999" dirty="0">
                <a:solidFill>
                  <a:srgbClr val="000000"/>
                </a:solidFill>
              </a:rPr>
              <a:t>1</a:t>
            </a:r>
            <a:r>
              <a:rPr dirty="0">
                <a:solidFill>
                  <a:srgbClr val="000000"/>
                </a:solidFill>
              </a:rPr>
              <a:t> §1</a:t>
            </a:r>
            <a:r>
              <a:rPr baseline="31999" dirty="0">
                <a:solidFill>
                  <a:srgbClr val="000000"/>
                </a:solidFill>
              </a:rPr>
              <a:t>1</a:t>
            </a:r>
            <a:r>
              <a:rPr dirty="0">
                <a:solidFill>
                  <a:srgbClr val="000000"/>
                </a:solidFill>
              </a:rPr>
              <a:t> KPC). </a:t>
            </a:r>
          </a:p>
          <a:p>
            <a:pPr marL="0" indent="0" defTabSz="577850">
              <a:spcBef>
                <a:spcPts val="2900"/>
              </a:spcBef>
              <a:buClrTx/>
              <a:buSzTx/>
              <a:buNone/>
              <a:defRPr sz="3920"/>
            </a:pPr>
            <a:r>
              <a:rPr dirty="0">
                <a:solidFill>
                  <a:srgbClr val="000000"/>
                </a:solidFill>
              </a:rPr>
              <a:t>This objective was achieved by introducing:</a:t>
            </a:r>
          </a:p>
          <a:p>
            <a:pPr marL="444500" indent="-444500" defTabSz="577850">
              <a:spcBef>
                <a:spcPts val="2900"/>
              </a:spcBef>
              <a:buChar char="➡"/>
              <a:defRPr sz="3920"/>
            </a:pPr>
            <a:r>
              <a:rPr dirty="0">
                <a:solidFill>
                  <a:srgbClr val="000000"/>
                </a:solidFill>
              </a:rPr>
              <a:t>Article 736 §5 KPC on the basis of which </a:t>
            </a:r>
            <a:r>
              <a:rPr b="1" dirty="0">
                <a:solidFill>
                  <a:srgbClr val="000000"/>
                </a:solidFill>
              </a:rPr>
              <a:t>the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b="1" dirty="0">
                <a:solidFill>
                  <a:srgbClr val="000000"/>
                </a:solidFill>
              </a:rPr>
              <a:t>entitled party should state </a:t>
            </a:r>
            <a:r>
              <a:rPr dirty="0">
                <a:solidFill>
                  <a:srgbClr val="000000"/>
                </a:solidFill>
              </a:rPr>
              <a:t>in the motion for securing the claim whether proceedings for invalidation of the exclusive right on which the entitled party bases its claim are pending before the patent office.</a:t>
            </a:r>
          </a:p>
          <a:p>
            <a:pPr marL="444500" indent="-444500" defTabSz="577850">
              <a:spcBef>
                <a:spcPts val="2900"/>
              </a:spcBef>
              <a:buChar char="➡"/>
              <a:defRPr sz="3920"/>
            </a:pPr>
            <a:r>
              <a:rPr dirty="0">
                <a:solidFill>
                  <a:srgbClr val="000000"/>
                </a:solidFill>
              </a:rPr>
              <a:t>Article 755 §2</a:t>
            </a:r>
            <a:r>
              <a:rPr baseline="31999" dirty="0">
                <a:solidFill>
                  <a:srgbClr val="000000"/>
                </a:solidFill>
              </a:rPr>
              <a:t>2 </a:t>
            </a:r>
            <a:r>
              <a:rPr dirty="0">
                <a:solidFill>
                  <a:srgbClr val="000000"/>
                </a:solidFill>
              </a:rPr>
              <a:t>KPC on the basis of which </a:t>
            </a:r>
            <a:r>
              <a:rPr b="1" dirty="0">
                <a:solidFill>
                  <a:srgbClr val="000000"/>
                </a:solidFill>
              </a:rPr>
              <a:t>the obligated party has the right </a:t>
            </a:r>
            <a:r>
              <a:rPr dirty="0">
                <a:solidFill>
                  <a:srgbClr val="000000"/>
                </a:solidFill>
              </a:rPr>
              <a:t>to be heard (bad faith, no use in the course of trade, no likelihood of confusion, exhaustion of trademark rights, descriptiveness)</a:t>
            </a:r>
            <a:r>
              <a:rPr lang="pl-PL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Interim measures under focus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800"/>
            </a:pPr>
            <a:r>
              <a:rPr b="1" dirty="0">
                <a:solidFill>
                  <a:srgbClr val="000000"/>
                </a:solidFill>
                <a:latin typeface="Baskerville"/>
              </a:rPr>
              <a:t>Interim measures under focus</a:t>
            </a:r>
          </a:p>
          <a:p>
            <a:pPr>
              <a:spcBef>
                <a:spcPts val="4200"/>
              </a:spcBef>
              <a:defRPr sz="5600" b="1" u="sng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b="1" dirty="0">
                <a:solidFill>
                  <a:srgbClr val="000000"/>
                </a:solidFill>
                <a:latin typeface="Baskerville"/>
              </a:rPr>
              <a:t>the global assessment</a:t>
            </a:r>
          </a:p>
        </p:txBody>
      </p:sp>
      <p:sp>
        <p:nvSpPr>
          <p:cNvPr id="168" name="the Principle of Proportionalit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51460">
              <a:spcBef>
                <a:spcPts val="600"/>
              </a:spcBef>
              <a:buNone/>
              <a:defRPr sz="3080" b="1">
                <a:solidFill>
                  <a:srgbClr val="000000"/>
                </a:solidFill>
              </a:defRPr>
            </a:pPr>
            <a:r>
              <a:rPr lang="pl-PL" sz="4000" dirty="0"/>
              <a:t>	</a:t>
            </a:r>
            <a:r>
              <a:rPr sz="4000" dirty="0">
                <a:solidFill>
                  <a:srgbClr val="000000"/>
                </a:solidFill>
              </a:rPr>
              <a:t>the Principle of Proportionality</a:t>
            </a:r>
            <a:r>
              <a:rPr lang="pl-PL" sz="4000" dirty="0">
                <a:solidFill>
                  <a:srgbClr val="000000"/>
                </a:solidFill>
              </a:rPr>
              <a:t>:</a:t>
            </a:r>
            <a:endParaRPr sz="4000" dirty="0">
              <a:solidFill>
                <a:srgbClr val="000000"/>
              </a:solidFill>
            </a:endParaRPr>
          </a:p>
          <a:p>
            <a:pPr marL="635000" lvl="1" indent="0" defTabSz="251460">
              <a:spcBef>
                <a:spcPts val="600"/>
              </a:spcBef>
              <a:buNone/>
              <a:defRPr sz="3080">
                <a:solidFill>
                  <a:srgbClr val="000000"/>
                </a:solidFill>
              </a:defRPr>
            </a:pPr>
            <a:endParaRPr lang="pl-PL" sz="4000" dirty="0">
              <a:solidFill>
                <a:srgbClr val="000000"/>
              </a:solidFill>
            </a:endParaRPr>
          </a:p>
          <a:p>
            <a:pPr marL="984250" lvl="1" indent="-349250" defTabSz="251460">
              <a:spcBef>
                <a:spcPts val="600"/>
              </a:spcBef>
              <a:defRPr sz="3080">
                <a:solidFill>
                  <a:srgbClr val="000000"/>
                </a:solidFill>
              </a:defRPr>
            </a:pPr>
            <a:r>
              <a:rPr lang="pl-PL" sz="4000" dirty="0">
                <a:solidFill>
                  <a:srgbClr val="000000"/>
                </a:solidFill>
              </a:rPr>
              <a:t>the </a:t>
            </a:r>
            <a:r>
              <a:rPr lang="pl-PL" sz="4000" dirty="0" err="1">
                <a:solidFill>
                  <a:srgbClr val="000000"/>
                </a:solidFill>
              </a:rPr>
              <a:t>impact</a:t>
            </a:r>
            <a:r>
              <a:rPr lang="pl-PL" sz="4000" dirty="0">
                <a:solidFill>
                  <a:srgbClr val="000000"/>
                </a:solidFill>
              </a:rPr>
              <a:t> of the </a:t>
            </a:r>
            <a:r>
              <a:rPr lang="pl-PL" sz="4000" dirty="0" err="1">
                <a:solidFill>
                  <a:srgbClr val="000000"/>
                </a:solidFill>
              </a:rPr>
              <a:t>passage</a:t>
            </a:r>
            <a:r>
              <a:rPr lang="pl-PL" sz="4000" dirty="0">
                <a:solidFill>
                  <a:srgbClr val="000000"/>
                </a:solidFill>
              </a:rPr>
              <a:t> of </a:t>
            </a:r>
            <a:r>
              <a:rPr lang="pl-PL" sz="4000" dirty="0" err="1">
                <a:solidFill>
                  <a:srgbClr val="000000"/>
                </a:solidFill>
              </a:rPr>
              <a:t>time</a:t>
            </a:r>
            <a:r>
              <a:rPr lang="pl-PL" sz="4000" dirty="0">
                <a:solidFill>
                  <a:srgbClr val="000000"/>
                </a:solidFill>
              </a:rPr>
              <a:t> </a:t>
            </a:r>
          </a:p>
          <a:p>
            <a:pPr marL="984250" lvl="1" indent="-349250" defTabSz="251460">
              <a:spcBef>
                <a:spcPts val="600"/>
              </a:spcBef>
              <a:defRPr sz="3080">
                <a:solidFill>
                  <a:srgbClr val="000000"/>
                </a:solidFill>
              </a:defRPr>
            </a:pPr>
            <a:r>
              <a:rPr lang="pl-PL" sz="4000" dirty="0" err="1">
                <a:solidFill>
                  <a:srgbClr val="000000"/>
                </a:solidFill>
              </a:rPr>
              <a:t>bad</a:t>
            </a:r>
            <a:r>
              <a:rPr lang="pl-PL" sz="4000" dirty="0">
                <a:solidFill>
                  <a:srgbClr val="000000"/>
                </a:solidFill>
              </a:rPr>
              <a:t> </a:t>
            </a:r>
            <a:r>
              <a:rPr lang="pl-PL" sz="4000" dirty="0" err="1">
                <a:solidFill>
                  <a:srgbClr val="000000"/>
                </a:solidFill>
              </a:rPr>
              <a:t>faith</a:t>
            </a:r>
            <a:endParaRPr lang="pl-PL" sz="4000" dirty="0">
              <a:solidFill>
                <a:srgbClr val="000000"/>
              </a:solidFill>
            </a:endParaRPr>
          </a:p>
          <a:p>
            <a:pPr marL="984250" lvl="1" indent="-349250" defTabSz="251460">
              <a:spcBef>
                <a:spcPts val="600"/>
              </a:spcBef>
              <a:defRPr sz="3080">
                <a:solidFill>
                  <a:srgbClr val="000000"/>
                </a:solidFill>
              </a:defRPr>
            </a:pPr>
            <a:r>
              <a:rPr lang="pl-PL" sz="4000" dirty="0">
                <a:solidFill>
                  <a:srgbClr val="000000"/>
                </a:solidFill>
              </a:rPr>
              <a:t>c</a:t>
            </a:r>
            <a:r>
              <a:rPr sz="4000" dirty="0" err="1">
                <a:solidFill>
                  <a:srgbClr val="000000"/>
                </a:solidFill>
              </a:rPr>
              <a:t>umulative</a:t>
            </a:r>
            <a:r>
              <a:rPr sz="4000" dirty="0">
                <a:solidFill>
                  <a:srgbClr val="000000"/>
                </a:solidFill>
              </a:rPr>
              <a:t> </a:t>
            </a:r>
            <a:r>
              <a:rPr lang="pl-PL" sz="4000" dirty="0">
                <a:solidFill>
                  <a:srgbClr val="000000"/>
                </a:solidFill>
              </a:rPr>
              <a:t>a</a:t>
            </a:r>
            <a:r>
              <a:rPr sz="4000" dirty="0" err="1">
                <a:solidFill>
                  <a:srgbClr val="000000"/>
                </a:solidFill>
              </a:rPr>
              <a:t>pplication</a:t>
            </a:r>
            <a:r>
              <a:rPr sz="4000" dirty="0">
                <a:solidFill>
                  <a:srgbClr val="000000"/>
                </a:solidFill>
              </a:rPr>
              <a:t> of </a:t>
            </a:r>
            <a:r>
              <a:rPr lang="pl-PL" sz="4000" dirty="0">
                <a:solidFill>
                  <a:srgbClr val="000000"/>
                </a:solidFill>
              </a:rPr>
              <a:t>o</a:t>
            </a:r>
            <a:r>
              <a:rPr sz="4000" dirty="0" err="1">
                <a:solidFill>
                  <a:srgbClr val="000000"/>
                </a:solidFill>
              </a:rPr>
              <a:t>verlapping</a:t>
            </a:r>
            <a:r>
              <a:rPr sz="4000" dirty="0">
                <a:solidFill>
                  <a:srgbClr val="000000"/>
                </a:solidFill>
              </a:rPr>
              <a:t> </a:t>
            </a:r>
            <a:r>
              <a:rPr lang="pl-PL" sz="4000" dirty="0">
                <a:solidFill>
                  <a:srgbClr val="000000"/>
                </a:solidFill>
              </a:rPr>
              <a:t>m</a:t>
            </a:r>
            <a:r>
              <a:rPr sz="4000" dirty="0" err="1">
                <a:solidFill>
                  <a:srgbClr val="000000"/>
                </a:solidFill>
              </a:rPr>
              <a:t>easures</a:t>
            </a:r>
            <a:endParaRPr sz="4000" dirty="0">
              <a:solidFill>
                <a:srgbClr val="000000"/>
              </a:solidFill>
            </a:endParaRPr>
          </a:p>
          <a:p>
            <a:pPr marL="984250" lvl="1" indent="-349250" defTabSz="251460">
              <a:spcBef>
                <a:spcPts val="600"/>
              </a:spcBef>
              <a:defRPr sz="3080">
                <a:solidFill>
                  <a:srgbClr val="000000"/>
                </a:solidFill>
              </a:defRPr>
            </a:pPr>
            <a:r>
              <a:rPr lang="pl-PL" sz="4000" dirty="0">
                <a:solidFill>
                  <a:srgbClr val="000000"/>
                </a:solidFill>
              </a:rPr>
              <a:t>e</a:t>
            </a:r>
            <a:r>
              <a:rPr sz="4000" dirty="0" err="1">
                <a:solidFill>
                  <a:srgbClr val="000000"/>
                </a:solidFill>
              </a:rPr>
              <a:t>nforcement</a:t>
            </a:r>
            <a:r>
              <a:rPr sz="4000" dirty="0">
                <a:solidFill>
                  <a:srgbClr val="000000"/>
                </a:solidFill>
              </a:rPr>
              <a:t> </a:t>
            </a:r>
            <a:endParaRPr lang="pl-PL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Vintage">
  <a:themeElements>
    <a:clrScheme name="Vintage">
      <a:dk1>
        <a:srgbClr val="6F6A5A"/>
      </a:dk1>
      <a:lt1>
        <a:srgbClr val="142B6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Vintage">
  <a:themeElements>
    <a:clrScheme name="Vintage">
      <a:dk1>
        <a:srgbClr val="000000"/>
      </a:dk1>
      <a:lt1>
        <a:srgbClr val="FFFFF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1090</Words>
  <Application>Microsoft Office PowerPoint</Application>
  <PresentationFormat>Niestandardowy</PresentationFormat>
  <Paragraphs>74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Baskerville</vt:lpstr>
      <vt:lpstr>Baskerville SemiBold</vt:lpstr>
      <vt:lpstr>Cochin</vt:lpstr>
      <vt:lpstr>Copperplate</vt:lpstr>
      <vt:lpstr>Helvetica Neue</vt:lpstr>
      <vt:lpstr>Vintage</vt:lpstr>
      <vt:lpstr>Prezentacja programu PowerPoint</vt:lpstr>
      <vt:lpstr>Interim measures under focus </vt:lpstr>
      <vt:lpstr>Interim measures under focus on the legal framework </vt:lpstr>
      <vt:lpstr>Interim measures under focus on the facts </vt:lpstr>
      <vt:lpstr>Interim measures under focus on the facts </vt:lpstr>
      <vt:lpstr>Interim measures under focus on the arguments </vt:lpstr>
      <vt:lpstr>Interim measures under focus on the arguments </vt:lpstr>
      <vt:lpstr>Interim measures under focus on the arguments </vt:lpstr>
      <vt:lpstr>Interim measures under focus the global assessment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 Heij-Kaplińska Jolanta</dc:creator>
  <cp:lastModifiedBy>De Heij-Kaplińska Jolanta</cp:lastModifiedBy>
  <cp:revision>19</cp:revision>
  <dcterms:modified xsi:type="dcterms:W3CDTF">2026-04-27T20:07:32Z</dcterms:modified>
</cp:coreProperties>
</file>